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2" r:id="rId2"/>
    <p:sldId id="281" r:id="rId3"/>
    <p:sldId id="280" r:id="rId4"/>
    <p:sldId id="257" r:id="rId5"/>
    <p:sldId id="258" r:id="rId6"/>
    <p:sldId id="259" r:id="rId7"/>
    <p:sldId id="260" r:id="rId8"/>
    <p:sldId id="261" r:id="rId9"/>
    <p:sldId id="295" r:id="rId10"/>
    <p:sldId id="262" r:id="rId11"/>
    <p:sldId id="264" r:id="rId12"/>
    <p:sldId id="265" r:id="rId13"/>
    <p:sldId id="266" r:id="rId14"/>
    <p:sldId id="277" r:id="rId15"/>
    <p:sldId id="269" r:id="rId16"/>
    <p:sldId id="268" r:id="rId17"/>
    <p:sldId id="270" r:id="rId18"/>
    <p:sldId id="271" r:id="rId19"/>
    <p:sldId id="272" r:id="rId20"/>
    <p:sldId id="273" r:id="rId21"/>
    <p:sldId id="278" r:id="rId22"/>
    <p:sldId id="274" r:id="rId23"/>
    <p:sldId id="275" r:id="rId24"/>
    <p:sldId id="283" r:id="rId25"/>
    <p:sldId id="289" r:id="rId26"/>
    <p:sldId id="284" r:id="rId27"/>
    <p:sldId id="294" r:id="rId28"/>
    <p:sldId id="290" r:id="rId29"/>
    <p:sldId id="276" r:id="rId30"/>
    <p:sldId id="292" r:id="rId31"/>
    <p:sldId id="291" r:id="rId32"/>
    <p:sldId id="286" r:id="rId33"/>
    <p:sldId id="287" r:id="rId34"/>
    <p:sldId id="288" r:id="rId35"/>
    <p:sldId id="296" r:id="rId36"/>
    <p:sldId id="297" r:id="rId37"/>
    <p:sldId id="298" r:id="rId38"/>
    <p:sldId id="299" r:id="rId39"/>
    <p:sldId id="300" r:id="rId40"/>
    <p:sldId id="285" r:id="rId41"/>
    <p:sldId id="293" r:id="rId4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9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54A55-1937-4216-9AA1-30B4A2612FBF}" type="datetimeFigureOut">
              <a:rPr lang="pt-BR" smtClean="0"/>
              <a:t>15/05/2025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056E9-B8D6-4920-99DA-4443B7AA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3661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54A55-1937-4216-9AA1-30B4A2612FBF}" type="datetimeFigureOut">
              <a:rPr lang="pt-BR" smtClean="0"/>
              <a:t>15/05/2025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056E9-B8D6-4920-99DA-4443B7AA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7270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54A55-1937-4216-9AA1-30B4A2612FBF}" type="datetimeFigureOut">
              <a:rPr lang="pt-BR" smtClean="0"/>
              <a:t>15/05/2025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056E9-B8D6-4920-99DA-4443B7AA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7134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54A55-1937-4216-9AA1-30B4A2612FBF}" type="datetimeFigureOut">
              <a:rPr lang="pt-BR" smtClean="0"/>
              <a:t>15/05/2025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056E9-B8D6-4920-99DA-4443B7AA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7191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54A55-1937-4216-9AA1-30B4A2612FBF}" type="datetimeFigureOut">
              <a:rPr lang="pt-BR" smtClean="0"/>
              <a:t>15/05/2025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056E9-B8D6-4920-99DA-4443B7AA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3074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54A55-1937-4216-9AA1-30B4A2612FBF}" type="datetimeFigureOut">
              <a:rPr lang="pt-BR" smtClean="0"/>
              <a:t>15/05/2025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056E9-B8D6-4920-99DA-4443B7AA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7145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54A55-1937-4216-9AA1-30B4A2612FBF}" type="datetimeFigureOut">
              <a:rPr lang="pt-BR" smtClean="0"/>
              <a:t>15/05/2025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056E9-B8D6-4920-99DA-4443B7AA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7367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54A55-1937-4216-9AA1-30B4A2612FBF}" type="datetimeFigureOut">
              <a:rPr lang="pt-BR" smtClean="0"/>
              <a:t>15/05/2025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056E9-B8D6-4920-99DA-4443B7AA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0492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54A55-1937-4216-9AA1-30B4A2612FBF}" type="datetimeFigureOut">
              <a:rPr lang="pt-BR" smtClean="0"/>
              <a:t>15/05/2025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056E9-B8D6-4920-99DA-4443B7AA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4644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54A55-1937-4216-9AA1-30B4A2612FBF}" type="datetimeFigureOut">
              <a:rPr lang="pt-BR" smtClean="0"/>
              <a:t>15/05/2025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056E9-B8D6-4920-99DA-4443B7AA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1327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54A55-1937-4216-9AA1-30B4A2612FBF}" type="datetimeFigureOut">
              <a:rPr lang="pt-BR" smtClean="0"/>
              <a:t>15/05/2025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056E9-B8D6-4920-99DA-4443B7AA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9216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E54A55-1937-4216-9AA1-30B4A2612FBF}" type="datetimeFigureOut">
              <a:rPr lang="pt-BR" smtClean="0"/>
              <a:t>15/05/2025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056E9-B8D6-4920-99DA-4443B7AA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1982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Conexões Digitais">
            <a:extLst>
              <a:ext uri="{FF2B5EF4-FFF2-40B4-BE49-F238E27FC236}">
                <a16:creationId xmlns:a16="http://schemas.microsoft.com/office/drawing/2014/main" id="{A5E5FD43-9723-4782-E12F-BDA5A74E194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265" t="9091" r="3502" b="-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64566F53-DBDA-2B29-0739-9FCFF94CD511}"/>
              </a:ext>
            </a:extLst>
          </p:cNvPr>
          <p:cNvSpPr txBox="1"/>
          <p:nvPr/>
        </p:nvSpPr>
        <p:spPr>
          <a:xfrm>
            <a:off x="522515" y="807914"/>
            <a:ext cx="11000791" cy="174201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Aft>
                <a:spcPts val="1200"/>
              </a:spcAft>
              <a:tabLst>
                <a:tab pos="825500" algn="l"/>
                <a:tab pos="1651000" algn="l"/>
                <a:tab pos="2476500" algn="l"/>
                <a:tab pos="3302000" algn="l"/>
                <a:tab pos="4127500" algn="l"/>
                <a:tab pos="4953000" algn="l"/>
                <a:tab pos="5778500" algn="l"/>
              </a:tabLst>
            </a:pPr>
            <a:r>
              <a:rPr lang="pt-BR" sz="5400" i="1" dirty="0">
                <a:solidFill>
                  <a:srgbClr val="52B6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  <a:ea typeface="Phosphate Inline"/>
                <a:cs typeface="Phosphate Inline"/>
              </a:rPr>
              <a:t>Orion</a:t>
            </a:r>
            <a:endParaRPr lang="pt-BR" sz="24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"/>
              <a:ea typeface="Helvetica Neue"/>
              <a:cs typeface="Helvetica Neue"/>
            </a:endParaRPr>
          </a:p>
          <a:p>
            <a:pPr algn="ctr">
              <a:lnSpc>
                <a:spcPct val="90000"/>
              </a:lnSpc>
              <a:spcAft>
                <a:spcPts val="1200"/>
              </a:spcAft>
              <a:tabLst>
                <a:tab pos="825500" algn="l"/>
                <a:tab pos="1651000" algn="l"/>
                <a:tab pos="2476500" algn="l"/>
                <a:tab pos="3302000" algn="l"/>
                <a:tab pos="4127500" algn="l"/>
                <a:tab pos="4953000" algn="l"/>
                <a:tab pos="5778500" algn="l"/>
              </a:tabLst>
            </a:pPr>
            <a:r>
              <a:rPr lang="pt-BR" sz="5400" dirty="0">
                <a:solidFill>
                  <a:srgbClr val="52B6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osphate Inline"/>
                <a:ea typeface="Phosphate Inline"/>
                <a:cs typeface="Phosphate Inline"/>
              </a:rPr>
              <a:t>Soluções de Engenharia</a:t>
            </a:r>
            <a:endParaRPr lang="pt-BR" sz="24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"/>
              <a:ea typeface="Helvetica Neue"/>
              <a:cs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08488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Conexões Digitais">
            <a:extLst>
              <a:ext uri="{FF2B5EF4-FFF2-40B4-BE49-F238E27FC236}">
                <a16:creationId xmlns:a16="http://schemas.microsoft.com/office/drawing/2014/main" id="{5CB2B118-BCF8-5221-CED0-F124E325DAB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265" t="9091" r="3502" b="-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959B008-6FC1-03CB-3BD8-D4A6EC492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sz="5400" i="1" dirty="0">
                <a:solidFill>
                  <a:srgbClr val="52B6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AZ_PLAN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680585-61DA-6F56-6B30-30C8129FFE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6930"/>
            <a:ext cx="10769438" cy="5065945"/>
          </a:xfrm>
        </p:spPr>
        <p:txBody>
          <a:bodyPr>
            <a:normAutofit lnSpcReduction="10000"/>
          </a:bodyPr>
          <a:lstStyle/>
          <a:p>
            <a:r>
              <a:rPr lang="pt-BR" sz="5400" dirty="0">
                <a:solidFill>
                  <a:srgbClr val="52B6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osphate Inline"/>
              </a:rPr>
              <a:t>PRIMEIRA PARTE:</a:t>
            </a:r>
          </a:p>
          <a:p>
            <a:pPr marL="0" indent="0" algn="ctr">
              <a:buNone/>
            </a:pPr>
            <a:r>
              <a:rPr lang="pt-BR" sz="4300" dirty="0">
                <a:solidFill>
                  <a:srgbClr val="52B6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osphate Inline"/>
              </a:rPr>
              <a:t>FUNCIONALIDADES GERAIS</a:t>
            </a:r>
          </a:p>
          <a:p>
            <a:r>
              <a:rPr lang="pt-BR" sz="5400" dirty="0">
                <a:solidFill>
                  <a:srgbClr val="52B6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osphate Inline"/>
              </a:rPr>
              <a:t>SEGUNDA PARTE:</a:t>
            </a:r>
          </a:p>
          <a:p>
            <a:pPr marL="0" indent="0" algn="ctr">
              <a:buNone/>
            </a:pPr>
            <a:r>
              <a:rPr lang="pt-BR" sz="4300" dirty="0">
                <a:solidFill>
                  <a:srgbClr val="52B6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osphate Inline"/>
              </a:rPr>
              <a:t>FUNCIONALIDADES PARA GERAÇÃO DISTRIBUÍDA</a:t>
            </a:r>
          </a:p>
          <a:p>
            <a:r>
              <a:rPr lang="pt-BR" sz="5400" dirty="0">
                <a:solidFill>
                  <a:srgbClr val="52B6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osphate Inline"/>
              </a:rPr>
              <a:t>CONVERSÃO A PARTIR DO BDGD:</a:t>
            </a:r>
          </a:p>
          <a:p>
            <a:pPr marL="0" indent="0" algn="ctr">
              <a:buNone/>
            </a:pPr>
            <a:r>
              <a:rPr lang="pt-BR" sz="4300" dirty="0">
                <a:solidFill>
                  <a:srgbClr val="52B6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osphate Inline"/>
              </a:rPr>
              <a:t>EXEMPLOS</a:t>
            </a:r>
          </a:p>
          <a:p>
            <a:pPr marL="0" indent="0" algn="ctr">
              <a:buNone/>
            </a:pPr>
            <a:endParaRPr lang="pt-BR" sz="4300" dirty="0">
              <a:solidFill>
                <a:srgbClr val="52B6B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osphate Inline"/>
            </a:endParaRPr>
          </a:p>
          <a:p>
            <a:pPr marL="0" indent="0" algn="ctr">
              <a:buNone/>
            </a:pPr>
            <a:endParaRPr lang="pt-BR" sz="4300" dirty="0">
              <a:solidFill>
                <a:srgbClr val="52B6B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osphate Inline"/>
            </a:endParaRPr>
          </a:p>
          <a:p>
            <a:pPr marL="0" indent="0" algn="ctr">
              <a:buNone/>
            </a:pPr>
            <a:endParaRPr lang="pt-BR" sz="4300" dirty="0">
              <a:solidFill>
                <a:srgbClr val="52B6B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osphate Inline"/>
            </a:endParaRPr>
          </a:p>
        </p:txBody>
      </p:sp>
    </p:spTree>
    <p:extLst>
      <p:ext uri="{BB962C8B-B14F-4D97-AF65-F5344CB8AC3E}">
        <p14:creationId xmlns:p14="http://schemas.microsoft.com/office/powerpoint/2010/main" val="3971381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8750"/>
            <a:ext cx="12192000" cy="65405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2A3808BB-2CC0-F6DC-E6F3-276849520C5F}"/>
              </a:ext>
            </a:extLst>
          </p:cNvPr>
          <p:cNvSpPr txBox="1"/>
          <p:nvPr/>
        </p:nvSpPr>
        <p:spPr>
          <a:xfrm>
            <a:off x="1884589" y="1072633"/>
            <a:ext cx="896846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pt-BR" sz="4400" dirty="0">
                <a:solidFill>
                  <a:srgbClr val="52B6B8"/>
                </a:solidFill>
                <a:effectLst>
                  <a:outerShdw blurRad="50800" dist="50800" dir="2700000" algn="tl">
                    <a:schemeClr val="bg1">
                      <a:lumMod val="95000"/>
                      <a:alpha val="43000"/>
                    </a:schemeClr>
                  </a:outerShdw>
                </a:effectLst>
                <a:latin typeface="Phosphate Inline"/>
              </a:rPr>
              <a:t>FUNCIONALIDADES GERAIS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B3DB50C-BEAB-8A82-BA1F-009471A8FF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7250" y="2447925"/>
            <a:ext cx="3219450" cy="215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193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6" dur="25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0692"/>
            <a:ext cx="12192000" cy="655661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/>
            <a:r>
              <a:rPr lang="pt-BR" dirty="0">
                <a:effectLst>
                  <a:outerShdw blurRad="50800" dist="38100" dir="2700000" algn="tl" rotWithShape="0">
                    <a:schemeClr val="bg2">
                      <a:lumMod val="75000"/>
                      <a:alpha val="40000"/>
                    </a:schemeClr>
                  </a:outerShdw>
                </a:effectLst>
              </a:rPr>
              <a:t>Visualize a rede geograficamente</a:t>
            </a:r>
          </a:p>
        </p:txBody>
      </p:sp>
    </p:spTree>
    <p:extLst>
      <p:ext uri="{BB962C8B-B14F-4D97-AF65-F5344CB8AC3E}">
        <p14:creationId xmlns:p14="http://schemas.microsoft.com/office/powerpoint/2010/main" val="1326319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/>
          <p:cNvGrpSpPr/>
          <p:nvPr/>
        </p:nvGrpSpPr>
        <p:grpSpPr>
          <a:xfrm>
            <a:off x="0" y="148498"/>
            <a:ext cx="12192000" cy="6561003"/>
            <a:chOff x="0" y="148498"/>
            <a:chExt cx="12192000" cy="6561003"/>
          </a:xfrm>
        </p:grpSpPr>
        <p:pic>
          <p:nvPicPr>
            <p:cNvPr id="4" name="Imagem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48498"/>
              <a:ext cx="12192000" cy="6561003"/>
            </a:xfrm>
            <a:prstGeom prst="rect">
              <a:avLst/>
            </a:prstGeom>
          </p:spPr>
        </p:pic>
        <p:sp>
          <p:nvSpPr>
            <p:cNvPr id="6" name="Retângulo 5"/>
            <p:cNvSpPr/>
            <p:nvPr/>
          </p:nvSpPr>
          <p:spPr>
            <a:xfrm>
              <a:off x="1474381" y="1205023"/>
              <a:ext cx="1233377" cy="1913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2925" y="365125"/>
            <a:ext cx="11353800" cy="1127245"/>
          </a:xfrm>
        </p:spPr>
        <p:txBody>
          <a:bodyPr>
            <a:noAutofit/>
          </a:bodyPr>
          <a:lstStyle/>
          <a:p>
            <a:pPr algn="ctr"/>
            <a:r>
              <a:rPr lang="pt-BR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Consulte com um clique os elementos da rede</a:t>
            </a:r>
          </a:p>
        </p:txBody>
      </p:sp>
      <p:sp>
        <p:nvSpPr>
          <p:cNvPr id="3" name="Seta: para Cima 2">
            <a:extLst>
              <a:ext uri="{FF2B5EF4-FFF2-40B4-BE49-F238E27FC236}">
                <a16:creationId xmlns:a16="http://schemas.microsoft.com/office/drawing/2014/main" id="{E140FAFF-F1EF-64CC-22E8-AEAFDE1F2C48}"/>
              </a:ext>
            </a:extLst>
          </p:cNvPr>
          <p:cNvSpPr/>
          <p:nvPr/>
        </p:nvSpPr>
        <p:spPr>
          <a:xfrm rot="17758167">
            <a:off x="5570409" y="-108237"/>
            <a:ext cx="231745" cy="6021136"/>
          </a:xfrm>
          <a:prstGeom prst="upArrow">
            <a:avLst/>
          </a:prstGeom>
          <a:solidFill>
            <a:schemeClr val="accent1">
              <a:alpha val="2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2290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977" y="1531087"/>
            <a:ext cx="6438103" cy="3434994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3400" y="1531087"/>
            <a:ext cx="1808016" cy="4143152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6853400" y="1531087"/>
            <a:ext cx="961672" cy="1737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2" name="Grupo 11"/>
          <p:cNvGrpSpPr/>
          <p:nvPr/>
        </p:nvGrpSpPr>
        <p:grpSpPr>
          <a:xfrm>
            <a:off x="8757736" y="1531087"/>
            <a:ext cx="1600726" cy="4086447"/>
            <a:chOff x="8757736" y="1531087"/>
            <a:chExt cx="1600726" cy="4086447"/>
          </a:xfrm>
        </p:grpSpPr>
        <p:pic>
          <p:nvPicPr>
            <p:cNvPr id="5" name="Imagem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757736" y="1531087"/>
              <a:ext cx="1600726" cy="4086447"/>
            </a:xfrm>
            <a:prstGeom prst="rect">
              <a:avLst/>
            </a:prstGeom>
          </p:spPr>
        </p:pic>
        <p:sp>
          <p:nvSpPr>
            <p:cNvPr id="9" name="Retângulo 8"/>
            <p:cNvSpPr/>
            <p:nvPr/>
          </p:nvSpPr>
          <p:spPr>
            <a:xfrm>
              <a:off x="8782120" y="1583793"/>
              <a:ext cx="971480" cy="1210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1" name="Grupo 10"/>
          <p:cNvGrpSpPr/>
          <p:nvPr/>
        </p:nvGrpSpPr>
        <p:grpSpPr>
          <a:xfrm>
            <a:off x="10397605" y="1573616"/>
            <a:ext cx="1794395" cy="4058093"/>
            <a:chOff x="10397605" y="1573616"/>
            <a:chExt cx="1794395" cy="4058093"/>
          </a:xfrm>
        </p:grpSpPr>
        <p:pic>
          <p:nvPicPr>
            <p:cNvPr id="7" name="Imagem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397605" y="1573616"/>
              <a:ext cx="1794395" cy="4058093"/>
            </a:xfrm>
            <a:prstGeom prst="rect">
              <a:avLst/>
            </a:prstGeom>
          </p:spPr>
        </p:pic>
        <p:sp>
          <p:nvSpPr>
            <p:cNvPr id="10" name="Retângulo 9"/>
            <p:cNvSpPr/>
            <p:nvPr/>
          </p:nvSpPr>
          <p:spPr>
            <a:xfrm>
              <a:off x="10425532" y="1644329"/>
              <a:ext cx="971480" cy="1210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4" name="Título 1">
            <a:extLst>
              <a:ext uri="{FF2B5EF4-FFF2-40B4-BE49-F238E27FC236}">
                <a16:creationId xmlns:a16="http://schemas.microsoft.com/office/drawing/2014/main" id="{C181464F-40CE-905B-4F27-65E16ACBB1A1}"/>
              </a:ext>
            </a:extLst>
          </p:cNvPr>
          <p:cNvSpPr txBox="1">
            <a:spLocks/>
          </p:cNvSpPr>
          <p:nvPr/>
        </p:nvSpPr>
        <p:spPr>
          <a:xfrm>
            <a:off x="542925" y="365125"/>
            <a:ext cx="11353800" cy="11272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Consulte com um clique os elementos da rede</a:t>
            </a:r>
            <a:endParaRPr lang="pt-BR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" name="Seta: para Cima 1">
            <a:extLst>
              <a:ext uri="{FF2B5EF4-FFF2-40B4-BE49-F238E27FC236}">
                <a16:creationId xmlns:a16="http://schemas.microsoft.com/office/drawing/2014/main" id="{43D240B7-C20F-7A22-091A-1218EF17692C}"/>
              </a:ext>
            </a:extLst>
          </p:cNvPr>
          <p:cNvSpPr/>
          <p:nvPr/>
        </p:nvSpPr>
        <p:spPr>
          <a:xfrm rot="3719656">
            <a:off x="3541021" y="1235196"/>
            <a:ext cx="231745" cy="3487086"/>
          </a:xfrm>
          <a:prstGeom prst="upArrow">
            <a:avLst/>
          </a:prstGeom>
          <a:solidFill>
            <a:schemeClr val="accent1">
              <a:alpha val="2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2FF9D77F-263E-D207-BDA1-EB5761225105}"/>
              </a:ext>
            </a:extLst>
          </p:cNvPr>
          <p:cNvGrpSpPr/>
          <p:nvPr/>
        </p:nvGrpSpPr>
        <p:grpSpPr>
          <a:xfrm>
            <a:off x="2264315" y="4189445"/>
            <a:ext cx="4843464" cy="1909130"/>
            <a:chOff x="2264315" y="4189445"/>
            <a:chExt cx="4843464" cy="1909130"/>
          </a:xfrm>
        </p:grpSpPr>
        <p:sp>
          <p:nvSpPr>
            <p:cNvPr id="4" name="CaixaDeTexto 3">
              <a:extLst>
                <a:ext uri="{FF2B5EF4-FFF2-40B4-BE49-F238E27FC236}">
                  <a16:creationId xmlns:a16="http://schemas.microsoft.com/office/drawing/2014/main" id="{55901D3B-FBD3-E141-B908-E10E2F3D6D29}"/>
                </a:ext>
              </a:extLst>
            </p:cNvPr>
            <p:cNvSpPr txBox="1"/>
            <p:nvPr/>
          </p:nvSpPr>
          <p:spPr>
            <a:xfrm>
              <a:off x="2264315" y="5729243"/>
              <a:ext cx="484346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dirty="0"/>
                <a:t>Resultados dos cálculos</a:t>
              </a:r>
            </a:p>
          </p:txBody>
        </p:sp>
        <p:cxnSp>
          <p:nvCxnSpPr>
            <p:cNvPr id="13" name="Conector de Seta Reta 12">
              <a:extLst>
                <a:ext uri="{FF2B5EF4-FFF2-40B4-BE49-F238E27FC236}">
                  <a16:creationId xmlns:a16="http://schemas.microsoft.com/office/drawing/2014/main" id="{7FB1DFAE-9948-4188-1F2A-BD73E4A1129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86047" y="4189445"/>
              <a:ext cx="2071033" cy="1571084"/>
            </a:xfrm>
            <a:prstGeom prst="straightConnector1">
              <a:avLst/>
            </a:prstGeom>
            <a:ln w="41275">
              <a:solidFill>
                <a:schemeClr val="bg2">
                  <a:lumMod val="10000"/>
                </a:schemeClr>
              </a:solidFill>
              <a:tailEnd type="stealth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Retângulo 15">
            <a:extLst>
              <a:ext uri="{FF2B5EF4-FFF2-40B4-BE49-F238E27FC236}">
                <a16:creationId xmlns:a16="http://schemas.microsoft.com/office/drawing/2014/main" id="{9FA93201-69B2-1D99-DDA3-73D7078C167B}"/>
              </a:ext>
            </a:extLst>
          </p:cNvPr>
          <p:cNvSpPr/>
          <p:nvPr/>
        </p:nvSpPr>
        <p:spPr>
          <a:xfrm>
            <a:off x="6853400" y="3526972"/>
            <a:ext cx="3505062" cy="81176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2224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2638"/>
            <a:ext cx="12192000" cy="655272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818120" y="937259"/>
            <a:ext cx="4088130" cy="2806065"/>
          </a:xfrm>
        </p:spPr>
        <p:txBody>
          <a:bodyPr>
            <a:noAutofit/>
          </a:bodyPr>
          <a:lstStyle/>
          <a:p>
            <a:pPr algn="ctr"/>
            <a:r>
              <a:rPr lang="pt-BR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Faça pesquisas gráficas rapidamente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4BE06C6-C28E-B23B-8DA2-02EA7980DE73}"/>
              </a:ext>
            </a:extLst>
          </p:cNvPr>
          <p:cNvSpPr txBox="1"/>
          <p:nvPr/>
        </p:nvSpPr>
        <p:spPr>
          <a:xfrm>
            <a:off x="8113395" y="3558658"/>
            <a:ext cx="33218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Exemplo: reguladores de tensão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55754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23875" y="447882"/>
            <a:ext cx="10372725" cy="1325563"/>
          </a:xfrm>
        </p:spPr>
        <p:txBody>
          <a:bodyPr>
            <a:normAutofit/>
          </a:bodyPr>
          <a:lstStyle/>
          <a:p>
            <a:pPr algn="ctr"/>
            <a:r>
              <a:rPr lang="pt-BR" sz="4000" dirty="0">
                <a:effectLst>
                  <a:outerShdw blurRad="50800" dist="38100" dir="2700000" algn="tl" rotWithShape="0">
                    <a:schemeClr val="bg2">
                      <a:lumMod val="75000"/>
                      <a:alpha val="40000"/>
                    </a:schemeClr>
                  </a:outerShdw>
                </a:effectLst>
              </a:rPr>
              <a:t>Trabalhe com patamares de carga</a:t>
            </a:r>
            <a:br>
              <a:rPr lang="pt-BR" sz="4000" dirty="0">
                <a:effectLst>
                  <a:outerShdw blurRad="50800" dist="38100" dir="2700000" algn="tl" rotWithShape="0">
                    <a:schemeClr val="bg2">
                      <a:lumMod val="75000"/>
                      <a:alpha val="40000"/>
                    </a:schemeClr>
                  </a:outerShdw>
                </a:effectLst>
              </a:rPr>
            </a:br>
            <a:endParaRPr lang="pt-BR" sz="2700" dirty="0"/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02D2D7D8-5453-C60D-FBB1-9841BF2CD513}"/>
              </a:ext>
            </a:extLst>
          </p:cNvPr>
          <p:cNvGrpSpPr/>
          <p:nvPr/>
        </p:nvGrpSpPr>
        <p:grpSpPr>
          <a:xfrm>
            <a:off x="1402080" y="1773445"/>
            <a:ext cx="8925595" cy="4783227"/>
            <a:chOff x="1402080" y="1773445"/>
            <a:chExt cx="8925595" cy="4783227"/>
          </a:xfrm>
        </p:grpSpPr>
        <p:pic>
          <p:nvPicPr>
            <p:cNvPr id="3" name="Imagem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02080" y="1773445"/>
              <a:ext cx="8925595" cy="4783227"/>
            </a:xfrm>
            <a:prstGeom prst="rect">
              <a:avLst/>
            </a:prstGeom>
          </p:spPr>
        </p:pic>
        <p:pic>
          <p:nvPicPr>
            <p:cNvPr id="5" name="Imagem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60265" y="2106592"/>
              <a:ext cx="1726590" cy="4450080"/>
            </a:xfrm>
            <a:prstGeom prst="rect">
              <a:avLst/>
            </a:prstGeom>
          </p:spPr>
        </p:pic>
        <p:pic>
          <p:nvPicPr>
            <p:cNvPr id="6" name="Imagem 5">
              <a:extLst>
                <a:ext uri="{FF2B5EF4-FFF2-40B4-BE49-F238E27FC236}">
                  <a16:creationId xmlns:a16="http://schemas.microsoft.com/office/drawing/2014/main" id="{C8E59A2E-EEF2-0E93-4740-2F3D0EDB43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01464" y="2313991"/>
              <a:ext cx="1984732" cy="3154115"/>
            </a:xfrm>
            <a:prstGeom prst="rect">
              <a:avLst/>
            </a:prstGeom>
          </p:spPr>
        </p:pic>
      </p:grpSp>
      <p:sp>
        <p:nvSpPr>
          <p:cNvPr id="7" name="Título 1">
            <a:extLst>
              <a:ext uri="{FF2B5EF4-FFF2-40B4-BE49-F238E27FC236}">
                <a16:creationId xmlns:a16="http://schemas.microsoft.com/office/drawing/2014/main" id="{B0678CB9-F80F-5B8F-86F1-D68869AEC9E2}"/>
              </a:ext>
            </a:extLst>
          </p:cNvPr>
          <p:cNvSpPr txBox="1">
            <a:spLocks/>
          </p:cNvSpPr>
          <p:nvPr/>
        </p:nvSpPr>
        <p:spPr>
          <a:xfrm>
            <a:off x="866045" y="1110663"/>
            <a:ext cx="9461630" cy="77024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Pode escolher a quantidade de patamares</a:t>
            </a:r>
          </a:p>
        </p:txBody>
      </p: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F1BED3AF-9E34-6A6A-FFD0-E7E9FBF3BA04}"/>
              </a:ext>
            </a:extLst>
          </p:cNvPr>
          <p:cNvGrpSpPr/>
          <p:nvPr/>
        </p:nvGrpSpPr>
        <p:grpSpPr>
          <a:xfrm>
            <a:off x="2635160" y="4889241"/>
            <a:ext cx="1541348" cy="1091228"/>
            <a:chOff x="2635160" y="4889241"/>
            <a:chExt cx="1541348" cy="1091228"/>
          </a:xfrm>
        </p:grpSpPr>
        <p:cxnSp>
          <p:nvCxnSpPr>
            <p:cNvPr id="8" name="Conector de Seta Reta 7">
              <a:extLst>
                <a:ext uri="{FF2B5EF4-FFF2-40B4-BE49-F238E27FC236}">
                  <a16:creationId xmlns:a16="http://schemas.microsoft.com/office/drawing/2014/main" id="{3AA1A92D-AF82-444B-61E6-B77214D713C2}"/>
                </a:ext>
              </a:extLst>
            </p:cNvPr>
            <p:cNvCxnSpPr>
              <a:cxnSpLocks/>
              <a:stCxn id="9" idx="0"/>
            </p:cNvCxnSpPr>
            <p:nvPr/>
          </p:nvCxnSpPr>
          <p:spPr>
            <a:xfrm flipH="1" flipV="1">
              <a:off x="2985796" y="4889241"/>
              <a:ext cx="420038" cy="783451"/>
            </a:xfrm>
            <a:prstGeom prst="straightConnector1">
              <a:avLst/>
            </a:prstGeom>
            <a:ln w="41275">
              <a:solidFill>
                <a:schemeClr val="bg2">
                  <a:lumMod val="10000"/>
                </a:schemeClr>
              </a:solidFill>
              <a:tailEnd type="stealth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E0BE435A-AA9D-D4CA-D152-3E62BA799495}"/>
                </a:ext>
              </a:extLst>
            </p:cNvPr>
            <p:cNvSpPr txBox="1"/>
            <p:nvPr/>
          </p:nvSpPr>
          <p:spPr>
            <a:xfrm>
              <a:off x="2635160" y="5672692"/>
              <a:ext cx="1541348" cy="307777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28575">
              <a:solidFill>
                <a:schemeClr val="bg2">
                  <a:lumMod val="10000"/>
                </a:schemeClr>
              </a:solidFill>
            </a:ln>
          </p:spPr>
          <p:txBody>
            <a:bodyPr wrap="square">
              <a:spAutoFit/>
            </a:bodyPr>
            <a:lstStyle/>
            <a:p>
              <a:r>
                <a:rPr lang="pt-BR" sz="1400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Com 5 patamares</a:t>
              </a:r>
              <a:endParaRPr lang="pt-BR" sz="1400" dirty="0"/>
            </a:p>
          </p:txBody>
        </p:sp>
      </p:grp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7AC6A360-AFC3-7111-5209-3CD64A7F005A}"/>
              </a:ext>
            </a:extLst>
          </p:cNvPr>
          <p:cNvGrpSpPr/>
          <p:nvPr/>
        </p:nvGrpSpPr>
        <p:grpSpPr>
          <a:xfrm>
            <a:off x="4342228" y="4982547"/>
            <a:ext cx="1726589" cy="997922"/>
            <a:chOff x="4342228" y="4982547"/>
            <a:chExt cx="1726589" cy="997922"/>
          </a:xfrm>
        </p:grpSpPr>
        <p:cxnSp>
          <p:nvCxnSpPr>
            <p:cNvPr id="13" name="Conector de Seta Reta 12">
              <a:extLst>
                <a:ext uri="{FF2B5EF4-FFF2-40B4-BE49-F238E27FC236}">
                  <a16:creationId xmlns:a16="http://schemas.microsoft.com/office/drawing/2014/main" id="{93A577D2-A595-D3FB-9906-61E3B9A5F191}"/>
                </a:ext>
              </a:extLst>
            </p:cNvPr>
            <p:cNvCxnSpPr>
              <a:cxnSpLocks/>
              <a:stCxn id="14" idx="0"/>
            </p:cNvCxnSpPr>
            <p:nvPr/>
          </p:nvCxnSpPr>
          <p:spPr>
            <a:xfrm flipV="1">
              <a:off x="5205523" y="4982547"/>
              <a:ext cx="276838" cy="690145"/>
            </a:xfrm>
            <a:prstGeom prst="straightConnector1">
              <a:avLst/>
            </a:prstGeom>
            <a:ln w="41275">
              <a:solidFill>
                <a:schemeClr val="bg2">
                  <a:lumMod val="10000"/>
                </a:schemeClr>
              </a:solidFill>
              <a:tailEnd type="stealth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F79A89D3-D707-F025-6EAA-B6ADF00E7344}"/>
                </a:ext>
              </a:extLst>
            </p:cNvPr>
            <p:cNvSpPr txBox="1"/>
            <p:nvPr/>
          </p:nvSpPr>
          <p:spPr>
            <a:xfrm>
              <a:off x="4342228" y="5672692"/>
              <a:ext cx="1726589" cy="307777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28575">
              <a:solidFill>
                <a:schemeClr val="bg2">
                  <a:lumMod val="10000"/>
                </a:schemeClr>
              </a:solidFill>
            </a:ln>
          </p:spPr>
          <p:txBody>
            <a:bodyPr wrap="square">
              <a:spAutoFit/>
            </a:bodyPr>
            <a:lstStyle/>
            <a:p>
              <a:r>
                <a:rPr lang="pt-BR" sz="1400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Com 24 patamares</a:t>
              </a:r>
              <a:endParaRPr lang="pt-BR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485786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43B55A64-8995-889B-0066-03A074D00EF2}"/>
              </a:ext>
            </a:extLst>
          </p:cNvPr>
          <p:cNvSpPr txBox="1">
            <a:spLocks/>
          </p:cNvSpPr>
          <p:nvPr/>
        </p:nvSpPr>
        <p:spPr>
          <a:xfrm>
            <a:off x="260573" y="301004"/>
            <a:ext cx="11447145" cy="10023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000" dirty="0">
                <a:effectLst>
                  <a:outerShdw blurRad="50800" dist="38100" dir="2700000" algn="tl" rotWithShape="0">
                    <a:schemeClr val="bg2">
                      <a:lumMod val="75000"/>
                      <a:alpha val="40000"/>
                    </a:schemeClr>
                  </a:outerShdw>
                </a:effectLst>
              </a:rPr>
              <a:t>Edite as cargas ou ajuste pelas medições</a:t>
            </a:r>
            <a:endParaRPr lang="pt-BR" sz="2700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6AD9B81E-D23A-286D-56F1-9E715BA2B8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412" y="2238375"/>
            <a:ext cx="3533775" cy="3981450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4645F9D2-A73B-FCD9-829E-022F7B4572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9851" y="1933575"/>
            <a:ext cx="4181475" cy="4286250"/>
          </a:xfrm>
          <a:prstGeom prst="rect">
            <a:avLst/>
          </a:prstGeom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D8C983F6-BE15-F92C-F657-7A5CDD9007FA}"/>
              </a:ext>
            </a:extLst>
          </p:cNvPr>
          <p:cNvSpPr txBox="1"/>
          <p:nvPr/>
        </p:nvSpPr>
        <p:spPr>
          <a:xfrm>
            <a:off x="1590674" y="1725962"/>
            <a:ext cx="23812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dirty="0"/>
              <a:t>D</a:t>
            </a:r>
            <a:r>
              <a:rPr lang="pt-BR" sz="1800" dirty="0"/>
              <a:t>o alimentador inteiro</a:t>
            </a:r>
            <a:endParaRPr lang="pt-BR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34C513D6-5260-38DB-F96F-9353B66121B5}"/>
              </a:ext>
            </a:extLst>
          </p:cNvPr>
          <p:cNvSpPr txBox="1"/>
          <p:nvPr/>
        </p:nvSpPr>
        <p:spPr>
          <a:xfrm>
            <a:off x="6696076" y="1303402"/>
            <a:ext cx="37829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dirty="0"/>
              <a:t>A jusante de um ponto da rede (medição em ponto intermediário)</a:t>
            </a:r>
            <a:endParaRPr lang="pt-BR" dirty="0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36E86EF9-4321-CB0E-351E-A256CCB065B8}"/>
              </a:ext>
            </a:extLst>
          </p:cNvPr>
          <p:cNvSpPr txBox="1"/>
          <p:nvPr/>
        </p:nvSpPr>
        <p:spPr>
          <a:xfrm>
            <a:off x="500061" y="6252503"/>
            <a:ext cx="48434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dirty="0"/>
              <a:t>Entre com medições de potências ou corrente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3EBE636B-05E3-7409-B5D8-4D0851B68A19}"/>
              </a:ext>
            </a:extLst>
          </p:cNvPr>
          <p:cNvSpPr txBox="1"/>
          <p:nvPr/>
        </p:nvSpPr>
        <p:spPr>
          <a:xfrm>
            <a:off x="5984145" y="6242772"/>
            <a:ext cx="48434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dirty="0"/>
              <a:t>Forneça a corrente medida </a:t>
            </a:r>
          </a:p>
        </p:txBody>
      </p:sp>
      <p:cxnSp>
        <p:nvCxnSpPr>
          <p:cNvPr id="24" name="Conector de Seta Reta 23">
            <a:extLst>
              <a:ext uri="{FF2B5EF4-FFF2-40B4-BE49-F238E27FC236}">
                <a16:creationId xmlns:a16="http://schemas.microsoft.com/office/drawing/2014/main" id="{B85F1F5D-8309-77CE-F1D5-E859A6D2708B}"/>
              </a:ext>
            </a:extLst>
          </p:cNvPr>
          <p:cNvCxnSpPr>
            <a:cxnSpLocks/>
            <a:stCxn id="22" idx="0"/>
          </p:cNvCxnSpPr>
          <p:nvPr/>
        </p:nvCxnSpPr>
        <p:spPr>
          <a:xfrm flipH="1" flipV="1">
            <a:off x="2752725" y="5762625"/>
            <a:ext cx="169068" cy="489878"/>
          </a:xfrm>
          <a:prstGeom prst="straightConnector1">
            <a:avLst/>
          </a:prstGeom>
          <a:ln w="41275">
            <a:solidFill>
              <a:schemeClr val="bg2">
                <a:lumMod val="10000"/>
              </a:schemeClr>
            </a:solidFill>
            <a:tailEnd type="stealth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de Seta Reta 27">
            <a:extLst>
              <a:ext uri="{FF2B5EF4-FFF2-40B4-BE49-F238E27FC236}">
                <a16:creationId xmlns:a16="http://schemas.microsoft.com/office/drawing/2014/main" id="{5E0C264E-7AE2-510E-FA85-DE83F66A20C8}"/>
              </a:ext>
            </a:extLst>
          </p:cNvPr>
          <p:cNvCxnSpPr>
            <a:cxnSpLocks/>
            <a:stCxn id="22" idx="0"/>
          </p:cNvCxnSpPr>
          <p:nvPr/>
        </p:nvCxnSpPr>
        <p:spPr>
          <a:xfrm flipV="1">
            <a:off x="2921793" y="5729947"/>
            <a:ext cx="971581" cy="522556"/>
          </a:xfrm>
          <a:prstGeom prst="straightConnector1">
            <a:avLst/>
          </a:prstGeom>
          <a:ln w="41275">
            <a:solidFill>
              <a:schemeClr val="bg2">
                <a:lumMod val="10000"/>
              </a:schemeClr>
            </a:solidFill>
            <a:tailEnd type="stealth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de Seta Reta 30">
            <a:extLst>
              <a:ext uri="{FF2B5EF4-FFF2-40B4-BE49-F238E27FC236}">
                <a16:creationId xmlns:a16="http://schemas.microsoft.com/office/drawing/2014/main" id="{AA043C78-6F63-1506-01EB-CF4385F31C9E}"/>
              </a:ext>
            </a:extLst>
          </p:cNvPr>
          <p:cNvCxnSpPr>
            <a:cxnSpLocks/>
          </p:cNvCxnSpPr>
          <p:nvPr/>
        </p:nvCxnSpPr>
        <p:spPr>
          <a:xfrm flipV="1">
            <a:off x="8405877" y="5413456"/>
            <a:ext cx="728598" cy="860602"/>
          </a:xfrm>
          <a:prstGeom prst="straightConnector1">
            <a:avLst/>
          </a:prstGeom>
          <a:ln w="41275">
            <a:solidFill>
              <a:schemeClr val="bg2">
                <a:lumMod val="10000"/>
              </a:schemeClr>
            </a:solidFill>
            <a:tailEnd type="stealth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9469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14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0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1" grpId="0"/>
      <p:bldP spid="22" grpId="0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0692"/>
            <a:ext cx="12192000" cy="655661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3770" y="883297"/>
            <a:ext cx="11325188" cy="132556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pt-BR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Calcule a rede inteira com um clique</a:t>
            </a:r>
            <a:br>
              <a:rPr lang="pt-BR" sz="3600" dirty="0"/>
            </a:br>
            <a:r>
              <a:rPr lang="pt-BR" sz="3600" dirty="0"/>
              <a:t>(a CERIM é calculada em dois segundos)</a:t>
            </a:r>
            <a:br>
              <a:rPr lang="pt-BR" sz="3600" dirty="0"/>
            </a:br>
            <a:r>
              <a:rPr lang="pt-BR" sz="2800" dirty="0"/>
              <a:t>- O cálculo é para o ano base e um ano horizonte (com cargas projetadas)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05" y="2613660"/>
            <a:ext cx="3071974" cy="1492567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AB6EE60B-9E51-242D-B095-B4A6F6890C7D}"/>
              </a:ext>
            </a:extLst>
          </p:cNvPr>
          <p:cNvSpPr txBox="1"/>
          <p:nvPr/>
        </p:nvSpPr>
        <p:spPr>
          <a:xfrm>
            <a:off x="2541375" y="3010753"/>
            <a:ext cx="244475" cy="12311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pt-BR" sz="800" dirty="0"/>
              <a:t>9,25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1937730-0ABE-07D8-FAA1-C5A262AE326F}"/>
              </a:ext>
            </a:extLst>
          </p:cNvPr>
          <p:cNvSpPr txBox="1"/>
          <p:nvPr/>
        </p:nvSpPr>
        <p:spPr>
          <a:xfrm>
            <a:off x="2541374" y="3340021"/>
            <a:ext cx="244475" cy="12311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pt-BR" sz="800" dirty="0"/>
              <a:t>183</a:t>
            </a:r>
          </a:p>
        </p:txBody>
      </p:sp>
    </p:spTree>
    <p:extLst>
      <p:ext uri="{BB962C8B-B14F-4D97-AF65-F5344CB8AC3E}">
        <p14:creationId xmlns:p14="http://schemas.microsoft.com/office/powerpoint/2010/main" val="603988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0" y="159992"/>
            <a:ext cx="12192000" cy="6538016"/>
            <a:chOff x="0" y="159992"/>
            <a:chExt cx="12192000" cy="6538016"/>
          </a:xfrm>
        </p:grpSpPr>
        <p:pic>
          <p:nvPicPr>
            <p:cNvPr id="6" name="Imagem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59992"/>
              <a:ext cx="12192000" cy="6538016"/>
            </a:xfrm>
            <a:prstGeom prst="rect">
              <a:avLst/>
            </a:prstGeom>
          </p:spPr>
        </p:pic>
        <p:sp>
          <p:nvSpPr>
            <p:cNvPr id="3" name="Retângulo 2"/>
            <p:cNvSpPr/>
            <p:nvPr/>
          </p:nvSpPr>
          <p:spPr>
            <a:xfrm>
              <a:off x="432391" y="581247"/>
              <a:ext cx="942753" cy="1701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467600" y="581247"/>
            <a:ext cx="4610100" cy="2682875"/>
          </a:xfrm>
        </p:spPr>
        <p:txBody>
          <a:bodyPr>
            <a:normAutofit/>
          </a:bodyPr>
          <a:lstStyle/>
          <a:p>
            <a:r>
              <a:rPr lang="pt-BR" sz="49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Mapas temáticos</a:t>
            </a:r>
            <a:br>
              <a:rPr lang="pt-BR" sz="49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pt-BR" sz="4000" dirty="0"/>
              <a:t>de queda de tensão e sobrecarga com um clique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93088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0" y="141162"/>
            <a:ext cx="12192000" cy="6575675"/>
            <a:chOff x="0" y="141162"/>
            <a:chExt cx="12192000" cy="6575675"/>
          </a:xfrm>
        </p:grpSpPr>
        <p:pic>
          <p:nvPicPr>
            <p:cNvPr id="4" name="Imagem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41162"/>
              <a:ext cx="12192000" cy="6575675"/>
            </a:xfrm>
            <a:prstGeom prst="rect">
              <a:avLst/>
            </a:prstGeom>
          </p:spPr>
        </p:pic>
        <p:sp>
          <p:nvSpPr>
            <p:cNvPr id="5" name="Retângulo 4"/>
            <p:cNvSpPr/>
            <p:nvPr/>
          </p:nvSpPr>
          <p:spPr>
            <a:xfrm>
              <a:off x="4892248" y="1210974"/>
              <a:ext cx="1775971" cy="1347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66860"/>
          </a:xfrm>
        </p:spPr>
        <p:txBody>
          <a:bodyPr>
            <a:normAutofit/>
          </a:bodyPr>
          <a:lstStyle/>
          <a:p>
            <a:pPr algn="ctr"/>
            <a:r>
              <a:rPr lang="pt-BR" sz="49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Gráfico de queda de tensão interativo</a:t>
            </a:r>
          </a:p>
        </p:txBody>
      </p: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83DF3ECE-0065-579B-44A4-ACA25FF616EB}"/>
              </a:ext>
            </a:extLst>
          </p:cNvPr>
          <p:cNvCxnSpPr>
            <a:cxnSpLocks/>
            <a:stCxn id="13" idx="3"/>
          </p:cNvCxnSpPr>
          <p:nvPr/>
        </p:nvCxnSpPr>
        <p:spPr>
          <a:xfrm>
            <a:off x="9820276" y="2405505"/>
            <a:ext cx="704849" cy="0"/>
          </a:xfrm>
          <a:prstGeom prst="straightConnector1">
            <a:avLst/>
          </a:prstGeom>
          <a:ln w="41275">
            <a:solidFill>
              <a:schemeClr val="bg2">
                <a:lumMod val="10000"/>
              </a:schemeClr>
            </a:solidFill>
            <a:tailEnd type="stealth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A68E9971-0763-B997-3A74-BBAFCF6DF932}"/>
              </a:ext>
            </a:extLst>
          </p:cNvPr>
          <p:cNvCxnSpPr>
            <a:cxnSpLocks/>
            <a:stCxn id="19" idx="2"/>
          </p:cNvCxnSpPr>
          <p:nvPr/>
        </p:nvCxnSpPr>
        <p:spPr>
          <a:xfrm>
            <a:off x="5599370" y="4440165"/>
            <a:ext cx="1068849" cy="398535"/>
          </a:xfrm>
          <a:prstGeom prst="straightConnector1">
            <a:avLst/>
          </a:prstGeom>
          <a:ln w="41275">
            <a:solidFill>
              <a:schemeClr val="bg2">
                <a:lumMod val="10000"/>
              </a:schemeClr>
            </a:solidFill>
            <a:tailEnd type="stealth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BFC8A791-1A66-85B5-2C7A-D7186917D823}"/>
              </a:ext>
            </a:extLst>
          </p:cNvPr>
          <p:cNvCxnSpPr>
            <a:cxnSpLocks/>
            <a:stCxn id="13" idx="0"/>
          </p:cNvCxnSpPr>
          <p:nvPr/>
        </p:nvCxnSpPr>
        <p:spPr>
          <a:xfrm flipV="1">
            <a:off x="8751427" y="1655950"/>
            <a:ext cx="602123" cy="487945"/>
          </a:xfrm>
          <a:prstGeom prst="straightConnector1">
            <a:avLst/>
          </a:prstGeom>
          <a:ln w="41275">
            <a:solidFill>
              <a:schemeClr val="bg2">
                <a:lumMod val="10000"/>
              </a:schemeClr>
            </a:solidFill>
            <a:tailEnd type="stealth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141FF51C-3B76-3867-0268-E3D7A3E128DD}"/>
              </a:ext>
            </a:extLst>
          </p:cNvPr>
          <p:cNvSpPr txBox="1"/>
          <p:nvPr/>
        </p:nvSpPr>
        <p:spPr>
          <a:xfrm>
            <a:off x="7682577" y="2143895"/>
            <a:ext cx="2137699" cy="523220"/>
          </a:xfrm>
          <a:prstGeom prst="rect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1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Mova a linha de referência e atualize as informações</a:t>
            </a:r>
            <a:endParaRPr lang="pt-BR" sz="1400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7F9F086-308E-8BC3-8798-71C23861BDEC}"/>
              </a:ext>
            </a:extLst>
          </p:cNvPr>
          <p:cNvSpPr txBox="1"/>
          <p:nvPr/>
        </p:nvSpPr>
        <p:spPr>
          <a:xfrm>
            <a:off x="4530520" y="3916945"/>
            <a:ext cx="2137699" cy="523220"/>
          </a:xfrm>
          <a:prstGeom prst="rect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1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Indicação de capacitores e reguladores</a:t>
            </a:r>
            <a:endParaRPr lang="pt-BR" sz="1400" dirty="0"/>
          </a:p>
        </p:txBody>
      </p:sp>
      <p:cxnSp>
        <p:nvCxnSpPr>
          <p:cNvPr id="23" name="Conector de Seta Reta 22">
            <a:extLst>
              <a:ext uri="{FF2B5EF4-FFF2-40B4-BE49-F238E27FC236}">
                <a16:creationId xmlns:a16="http://schemas.microsoft.com/office/drawing/2014/main" id="{AB108150-AF2C-0DC8-5E28-7F7F046CD9CB}"/>
              </a:ext>
            </a:extLst>
          </p:cNvPr>
          <p:cNvCxnSpPr>
            <a:cxnSpLocks/>
          </p:cNvCxnSpPr>
          <p:nvPr/>
        </p:nvCxnSpPr>
        <p:spPr>
          <a:xfrm>
            <a:off x="6668220" y="4178555"/>
            <a:ext cx="1570905" cy="660145"/>
          </a:xfrm>
          <a:prstGeom prst="straightConnector1">
            <a:avLst/>
          </a:prstGeom>
          <a:ln w="41275">
            <a:solidFill>
              <a:schemeClr val="bg2">
                <a:lumMod val="10000"/>
              </a:schemeClr>
            </a:solidFill>
            <a:tailEnd type="stealth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B2860ACA-F560-DEEE-7218-8DD28FD8F837}"/>
              </a:ext>
            </a:extLst>
          </p:cNvPr>
          <p:cNvSpPr txBox="1"/>
          <p:nvPr/>
        </p:nvSpPr>
        <p:spPr>
          <a:xfrm>
            <a:off x="9103850" y="3336574"/>
            <a:ext cx="2137699" cy="523220"/>
          </a:xfrm>
          <a:prstGeom prst="rect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1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Ligue também gráficos de correntes e reativos</a:t>
            </a:r>
            <a:endParaRPr lang="pt-BR" sz="1400" dirty="0"/>
          </a:p>
        </p:txBody>
      </p:sp>
      <p:cxnSp>
        <p:nvCxnSpPr>
          <p:cNvPr id="27" name="Conector de Seta Reta 26">
            <a:extLst>
              <a:ext uri="{FF2B5EF4-FFF2-40B4-BE49-F238E27FC236}">
                <a16:creationId xmlns:a16="http://schemas.microsoft.com/office/drawing/2014/main" id="{D8A6B162-C346-58D5-6837-42C88E95B78D}"/>
              </a:ext>
            </a:extLst>
          </p:cNvPr>
          <p:cNvCxnSpPr>
            <a:cxnSpLocks/>
            <a:stCxn id="26" idx="2"/>
          </p:cNvCxnSpPr>
          <p:nvPr/>
        </p:nvCxnSpPr>
        <p:spPr>
          <a:xfrm flipH="1">
            <a:off x="9052488" y="3859794"/>
            <a:ext cx="1120212" cy="523220"/>
          </a:xfrm>
          <a:prstGeom prst="straightConnector1">
            <a:avLst/>
          </a:prstGeom>
          <a:ln w="41275">
            <a:solidFill>
              <a:schemeClr val="bg2">
                <a:lumMod val="10000"/>
              </a:schemeClr>
            </a:solidFill>
            <a:tailEnd type="stealth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4C85F8D3-2631-E399-E0CD-075E582B3ECA}"/>
              </a:ext>
            </a:extLst>
          </p:cNvPr>
          <p:cNvSpPr txBox="1"/>
          <p:nvPr/>
        </p:nvSpPr>
        <p:spPr>
          <a:xfrm rot="2043285">
            <a:off x="6101121" y="3488773"/>
            <a:ext cx="2137699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pt-BR" sz="1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Gráfico de tensão</a:t>
            </a:r>
            <a:endParaRPr lang="pt-BR" sz="1400" dirty="0"/>
          </a:p>
        </p:txBody>
      </p:sp>
    </p:spTree>
    <p:extLst>
      <p:ext uri="{BB962C8B-B14F-4D97-AF65-F5344CB8AC3E}">
        <p14:creationId xmlns:p14="http://schemas.microsoft.com/office/powerpoint/2010/main" val="1290848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9" grpId="0" animBg="1"/>
      <p:bldP spid="26" grpId="0" animBg="1"/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0" y="148255"/>
            <a:ext cx="12192000" cy="6561490"/>
            <a:chOff x="0" y="148255"/>
            <a:chExt cx="12192000" cy="6561490"/>
          </a:xfrm>
        </p:grpSpPr>
        <p:pic>
          <p:nvPicPr>
            <p:cNvPr id="5" name="Imagem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48255"/>
              <a:ext cx="12192000" cy="6561490"/>
            </a:xfrm>
            <a:prstGeom prst="rect">
              <a:avLst/>
            </a:prstGeom>
          </p:spPr>
        </p:pic>
        <p:sp>
          <p:nvSpPr>
            <p:cNvPr id="4" name="Retângulo 3"/>
            <p:cNvSpPr/>
            <p:nvPr/>
          </p:nvSpPr>
          <p:spPr>
            <a:xfrm>
              <a:off x="6324600" y="670058"/>
              <a:ext cx="2482970" cy="1925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63880" y="1736725"/>
            <a:ext cx="5760720" cy="157797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pt-BR" dirty="0"/>
              <a:t>Gráficos comparativos interativos de subestações e alimentadores</a:t>
            </a:r>
            <a:br>
              <a:rPr lang="pt-BR" dirty="0"/>
            </a:br>
            <a:r>
              <a:rPr lang="pt-BR" sz="3600" dirty="0"/>
              <a:t>- corrente</a:t>
            </a:r>
            <a:br>
              <a:rPr lang="pt-BR" sz="3600" dirty="0"/>
            </a:br>
            <a:r>
              <a:rPr lang="pt-BR" sz="3600" dirty="0"/>
              <a:t>- queda de tensão</a:t>
            </a:r>
            <a:br>
              <a:rPr lang="pt-BR" sz="3600" dirty="0"/>
            </a:br>
            <a:r>
              <a:rPr lang="pt-BR" sz="3600" dirty="0"/>
              <a:t>- perdas</a:t>
            </a:r>
            <a:br>
              <a:rPr lang="pt-BR" sz="3600" dirty="0"/>
            </a:br>
            <a:r>
              <a:rPr lang="pt-BR" sz="3600" dirty="0"/>
              <a:t>- número de consumidores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DE3A3DAF-6812-5768-F193-B9E43143B4C2}"/>
              </a:ext>
            </a:extLst>
          </p:cNvPr>
          <p:cNvSpPr txBox="1"/>
          <p:nvPr/>
        </p:nvSpPr>
        <p:spPr>
          <a:xfrm>
            <a:off x="4949766" y="2299461"/>
            <a:ext cx="2482969" cy="646331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>
            <a:spAutoFit/>
          </a:bodyPr>
          <a:lstStyle/>
          <a:p>
            <a:r>
              <a:rPr lang="pt-BR" sz="1800" dirty="0"/>
              <a:t>Cores dos alimentadores nas barras</a:t>
            </a:r>
            <a:endParaRPr lang="pt-BR" dirty="0"/>
          </a:p>
        </p:txBody>
      </p: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A1345D0C-E506-45D9-B381-66EB12CD1E46}"/>
              </a:ext>
            </a:extLst>
          </p:cNvPr>
          <p:cNvGrpSpPr/>
          <p:nvPr/>
        </p:nvGrpSpPr>
        <p:grpSpPr>
          <a:xfrm>
            <a:off x="9184958" y="1076325"/>
            <a:ext cx="2014537" cy="1029732"/>
            <a:chOff x="9184958" y="1076325"/>
            <a:chExt cx="2014537" cy="1029732"/>
          </a:xfrm>
        </p:grpSpPr>
        <p:sp>
          <p:nvSpPr>
            <p:cNvPr id="7" name="CaixaDeTexto 6">
              <a:extLst>
                <a:ext uri="{FF2B5EF4-FFF2-40B4-BE49-F238E27FC236}">
                  <a16:creationId xmlns:a16="http://schemas.microsoft.com/office/drawing/2014/main" id="{FB4E6768-6A42-BAB3-209C-852F24696064}"/>
                </a:ext>
              </a:extLst>
            </p:cNvPr>
            <p:cNvSpPr txBox="1"/>
            <p:nvPr/>
          </p:nvSpPr>
          <p:spPr>
            <a:xfrm>
              <a:off x="9184958" y="1736725"/>
              <a:ext cx="2014537" cy="369332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pt-BR" sz="1800" dirty="0"/>
                <a:t>Opções de gráficos</a:t>
              </a:r>
              <a:endParaRPr lang="pt-BR" dirty="0"/>
            </a:p>
          </p:txBody>
        </p:sp>
        <p:cxnSp>
          <p:nvCxnSpPr>
            <p:cNvPr id="10" name="Conector de Seta Reta 9">
              <a:extLst>
                <a:ext uri="{FF2B5EF4-FFF2-40B4-BE49-F238E27FC236}">
                  <a16:creationId xmlns:a16="http://schemas.microsoft.com/office/drawing/2014/main" id="{291BD36E-2500-EAE5-1F2F-B2E2353272D8}"/>
                </a:ext>
              </a:extLst>
            </p:cNvPr>
            <p:cNvCxnSpPr>
              <a:cxnSpLocks/>
              <a:stCxn id="7" idx="0"/>
            </p:cNvCxnSpPr>
            <p:nvPr/>
          </p:nvCxnSpPr>
          <p:spPr>
            <a:xfrm flipH="1" flipV="1">
              <a:off x="9429750" y="1076325"/>
              <a:ext cx="762477" cy="660400"/>
            </a:xfrm>
            <a:prstGeom prst="straightConnector1">
              <a:avLst/>
            </a:prstGeom>
            <a:ln w="41275">
              <a:solidFill>
                <a:schemeClr val="bg2">
                  <a:lumMod val="10000"/>
                </a:schemeClr>
              </a:solidFill>
              <a:tailEnd type="stealth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B375565C-EBE3-A6A9-B7B5-7A66ABFBB100}"/>
              </a:ext>
            </a:extLst>
          </p:cNvPr>
          <p:cNvGrpSpPr/>
          <p:nvPr/>
        </p:nvGrpSpPr>
        <p:grpSpPr>
          <a:xfrm>
            <a:off x="7734300" y="3495675"/>
            <a:ext cx="3579495" cy="1810267"/>
            <a:chOff x="7734300" y="3495675"/>
            <a:chExt cx="3579495" cy="1810267"/>
          </a:xfrm>
        </p:grpSpPr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48B75C9F-9B68-DF59-2EC9-E151F3BCB9F6}"/>
                </a:ext>
              </a:extLst>
            </p:cNvPr>
            <p:cNvSpPr txBox="1"/>
            <p:nvPr/>
          </p:nvSpPr>
          <p:spPr>
            <a:xfrm>
              <a:off x="8382000" y="4382612"/>
              <a:ext cx="2931795" cy="923330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pt-BR" sz="1800" dirty="0"/>
                <a:t>Clique numa barra para mostrar o alimentador inteiro na tela</a:t>
              </a:r>
              <a:endParaRPr lang="pt-BR" dirty="0"/>
            </a:p>
          </p:txBody>
        </p:sp>
        <p:cxnSp>
          <p:nvCxnSpPr>
            <p:cNvPr id="13" name="Conector de Seta Reta 12">
              <a:extLst>
                <a:ext uri="{FF2B5EF4-FFF2-40B4-BE49-F238E27FC236}">
                  <a16:creationId xmlns:a16="http://schemas.microsoft.com/office/drawing/2014/main" id="{70824735-5070-DBF9-1FD6-DA5D645C60E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734300" y="3495675"/>
              <a:ext cx="647700" cy="1348602"/>
            </a:xfrm>
            <a:prstGeom prst="straightConnector1">
              <a:avLst/>
            </a:prstGeom>
            <a:ln w="41275">
              <a:solidFill>
                <a:schemeClr val="bg2">
                  <a:lumMod val="10000"/>
                </a:schemeClr>
              </a:solidFill>
              <a:tailEnd type="stealth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52521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o 5"/>
          <p:cNvGrpSpPr/>
          <p:nvPr/>
        </p:nvGrpSpPr>
        <p:grpSpPr>
          <a:xfrm>
            <a:off x="0" y="116747"/>
            <a:ext cx="12192000" cy="6572747"/>
            <a:chOff x="0" y="142626"/>
            <a:chExt cx="12192000" cy="6572747"/>
          </a:xfrm>
        </p:grpSpPr>
        <p:pic>
          <p:nvPicPr>
            <p:cNvPr id="3" name="Imagem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42626"/>
              <a:ext cx="12192000" cy="6572747"/>
            </a:xfrm>
            <a:prstGeom prst="rect">
              <a:avLst/>
            </a:prstGeom>
            <a:ln>
              <a:noFill/>
            </a:ln>
          </p:spPr>
        </p:pic>
        <p:sp>
          <p:nvSpPr>
            <p:cNvPr id="4" name="Retângulo 3"/>
            <p:cNvSpPr/>
            <p:nvPr/>
          </p:nvSpPr>
          <p:spPr>
            <a:xfrm>
              <a:off x="4526280" y="1127760"/>
              <a:ext cx="502920" cy="1676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3415" y="659523"/>
            <a:ext cx="3747609" cy="2154560"/>
          </a:xfr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pt-BR" dirty="0"/>
              <a:t>CURTO-CIRCUITO</a:t>
            </a:r>
            <a:br>
              <a:rPr lang="pt-BR" sz="2800" dirty="0"/>
            </a:br>
            <a:r>
              <a:rPr lang="pt-BR" sz="2800" dirty="0"/>
              <a:t>Escolha qualquer trecho ou equipamento da rede e calcule os níveis de curto com um clique.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513041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2180" y="153631"/>
            <a:ext cx="5985531" cy="3216013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5570" y="3364302"/>
            <a:ext cx="6216429" cy="3339591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579972" y="843913"/>
            <a:ext cx="2203711" cy="1577975"/>
          </a:xfrm>
        </p:spPr>
        <p:txBody>
          <a:bodyPr>
            <a:normAutofit/>
          </a:bodyPr>
          <a:lstStyle/>
          <a:p>
            <a:r>
              <a:rPr lang="pt-BR" dirty="0"/>
              <a:t>ANTES</a:t>
            </a:r>
            <a:endParaRPr lang="pt-BR" sz="3600" dirty="0"/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311702" y="494665"/>
            <a:ext cx="5890260" cy="27362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/>
              <a:t>Poderosas ferramentas de edição de rede</a:t>
            </a:r>
            <a:endParaRPr lang="pt-BR" sz="3600" dirty="0"/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609600" y="3606287"/>
            <a:ext cx="4914900" cy="27362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/>
              <a:t>Com muita facilidade:</a:t>
            </a:r>
            <a:br>
              <a:rPr lang="pt-BR" dirty="0"/>
            </a:br>
            <a:r>
              <a:rPr lang="pt-BR" dirty="0"/>
              <a:t>- inclua trechos de rede e equipamentos</a:t>
            </a:r>
            <a:br>
              <a:rPr lang="pt-BR" dirty="0"/>
            </a:br>
            <a:r>
              <a:rPr lang="pt-BR" dirty="0"/>
              <a:t>- </a:t>
            </a:r>
            <a:r>
              <a:rPr lang="pt-BR" dirty="0" err="1"/>
              <a:t>recondutore</a:t>
            </a:r>
            <a:r>
              <a:rPr lang="pt-BR" dirty="0"/>
              <a:t> trechos de rede</a:t>
            </a:r>
            <a:br>
              <a:rPr lang="pt-BR" dirty="0"/>
            </a:br>
            <a:r>
              <a:rPr lang="pt-BR" dirty="0"/>
              <a:t>- desmantele rede e retire equipamentos</a:t>
            </a:r>
            <a:br>
              <a:rPr lang="pt-BR" dirty="0"/>
            </a:br>
            <a:r>
              <a:rPr lang="pt-BR" dirty="0"/>
              <a:t>- faça manobras com dois cliques</a:t>
            </a:r>
            <a:br>
              <a:rPr lang="pt-BR" dirty="0"/>
            </a:br>
            <a:endParaRPr lang="pt-BR" sz="3600" dirty="0"/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9579972" y="4247781"/>
            <a:ext cx="2324480" cy="1577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/>
              <a:t>DEPOIS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898248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1696"/>
            <a:ext cx="12192000" cy="6534607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2125980" y="494665"/>
            <a:ext cx="9258300" cy="1577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/>
              <a:t>Não precisa lembrar o que foi feito. O AZ_PLAN registra as obras e manobras...</a:t>
            </a:r>
            <a:endParaRPr lang="pt-BR" sz="3600" dirty="0"/>
          </a:p>
        </p:txBody>
      </p:sp>
      <p:cxnSp>
        <p:nvCxnSpPr>
          <p:cNvPr id="3" name="Conector de Seta Reta 2">
            <a:extLst>
              <a:ext uri="{FF2B5EF4-FFF2-40B4-BE49-F238E27FC236}">
                <a16:creationId xmlns:a16="http://schemas.microsoft.com/office/drawing/2014/main" id="{AEF82BCF-8EA9-DBC6-680C-A64F23303B23}"/>
              </a:ext>
            </a:extLst>
          </p:cNvPr>
          <p:cNvCxnSpPr>
            <a:cxnSpLocks/>
          </p:cNvCxnSpPr>
          <p:nvPr/>
        </p:nvCxnSpPr>
        <p:spPr>
          <a:xfrm flipH="1">
            <a:off x="6096000" y="4568663"/>
            <a:ext cx="2488052" cy="433395"/>
          </a:xfrm>
          <a:prstGeom prst="straightConnector1">
            <a:avLst/>
          </a:prstGeom>
          <a:ln w="41275">
            <a:solidFill>
              <a:schemeClr val="bg2">
                <a:lumMod val="10000"/>
              </a:schemeClr>
            </a:solidFill>
            <a:tailEnd type="stealth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32B30874-F2B0-ECF5-E31B-8CAD1798F83D}"/>
              </a:ext>
            </a:extLst>
          </p:cNvPr>
          <p:cNvCxnSpPr>
            <a:cxnSpLocks/>
          </p:cNvCxnSpPr>
          <p:nvPr/>
        </p:nvCxnSpPr>
        <p:spPr>
          <a:xfrm flipH="1" flipV="1">
            <a:off x="7096125" y="2405609"/>
            <a:ext cx="933450" cy="134684"/>
          </a:xfrm>
          <a:prstGeom prst="straightConnector1">
            <a:avLst/>
          </a:prstGeom>
          <a:ln w="41275">
            <a:solidFill>
              <a:schemeClr val="bg2">
                <a:lumMod val="10000"/>
              </a:schemeClr>
            </a:solidFill>
            <a:tailEnd type="stealth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DDD4E1BB-E662-D0E4-47A5-D23BADA39D8D}"/>
              </a:ext>
            </a:extLst>
          </p:cNvPr>
          <p:cNvCxnSpPr>
            <a:cxnSpLocks/>
          </p:cNvCxnSpPr>
          <p:nvPr/>
        </p:nvCxnSpPr>
        <p:spPr>
          <a:xfrm flipV="1">
            <a:off x="4364071" y="4259566"/>
            <a:ext cx="316554" cy="969659"/>
          </a:xfrm>
          <a:prstGeom prst="straightConnector1">
            <a:avLst/>
          </a:prstGeom>
          <a:ln w="41275">
            <a:solidFill>
              <a:schemeClr val="bg2">
                <a:lumMod val="10000"/>
              </a:schemeClr>
            </a:solidFill>
            <a:tailEnd type="stealth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702080FA-6225-A092-8089-175A875ACF0C}"/>
              </a:ext>
            </a:extLst>
          </p:cNvPr>
          <p:cNvCxnSpPr>
            <a:cxnSpLocks/>
          </p:cNvCxnSpPr>
          <p:nvPr/>
        </p:nvCxnSpPr>
        <p:spPr>
          <a:xfrm flipV="1">
            <a:off x="2705100" y="2540293"/>
            <a:ext cx="238125" cy="507157"/>
          </a:xfrm>
          <a:prstGeom prst="straightConnector1">
            <a:avLst/>
          </a:prstGeom>
          <a:ln w="41275">
            <a:solidFill>
              <a:schemeClr val="bg2">
                <a:lumMod val="10000"/>
              </a:schemeClr>
            </a:solidFill>
            <a:tailEnd type="stealth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1423155C-1E5E-9860-9219-250FC1930632}"/>
              </a:ext>
            </a:extLst>
          </p:cNvPr>
          <p:cNvSpPr txBox="1"/>
          <p:nvPr/>
        </p:nvSpPr>
        <p:spPr>
          <a:xfrm>
            <a:off x="8584052" y="4414231"/>
            <a:ext cx="1607698" cy="307777"/>
          </a:xfrm>
          <a:prstGeom prst="rect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1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Recondutoramento</a:t>
            </a:r>
            <a:endParaRPr lang="pt-BR" sz="1400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3F6C3223-8CFC-C152-ED88-A962092C0666}"/>
              </a:ext>
            </a:extLst>
          </p:cNvPr>
          <p:cNvSpPr txBox="1"/>
          <p:nvPr/>
        </p:nvSpPr>
        <p:spPr>
          <a:xfrm>
            <a:off x="3270802" y="5229225"/>
            <a:ext cx="1977474" cy="307777"/>
          </a:xfrm>
          <a:prstGeom prst="rect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1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Manobra: chave aberta</a:t>
            </a:r>
            <a:endParaRPr lang="pt-BR" sz="1400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ECC33A0A-89E3-4509-8133-3646276F4229}"/>
              </a:ext>
            </a:extLst>
          </p:cNvPr>
          <p:cNvSpPr txBox="1"/>
          <p:nvPr/>
        </p:nvSpPr>
        <p:spPr>
          <a:xfrm>
            <a:off x="8029575" y="2427146"/>
            <a:ext cx="1051130" cy="307777"/>
          </a:xfrm>
          <a:prstGeom prst="rect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1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Construção</a:t>
            </a:r>
            <a:endParaRPr lang="pt-BR" sz="1400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0EB9AF72-6697-A548-929B-1D6BCFCA7B6C}"/>
              </a:ext>
            </a:extLst>
          </p:cNvPr>
          <p:cNvSpPr txBox="1"/>
          <p:nvPr/>
        </p:nvSpPr>
        <p:spPr>
          <a:xfrm>
            <a:off x="1901251" y="3042299"/>
            <a:ext cx="1607698" cy="307777"/>
          </a:xfrm>
          <a:prstGeom prst="rect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1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Recondutoramento</a:t>
            </a:r>
            <a:endParaRPr lang="pt-BR" sz="1400" dirty="0"/>
          </a:p>
        </p:txBody>
      </p:sp>
    </p:spTree>
    <p:extLst>
      <p:ext uri="{BB962C8B-B14F-4D97-AF65-F5344CB8AC3E}">
        <p14:creationId xmlns:p14="http://schemas.microsoft.com/office/powerpoint/2010/main" val="2793491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5" grpId="0" animBg="1"/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/>
          <p:cNvGrpSpPr/>
          <p:nvPr/>
        </p:nvGrpSpPr>
        <p:grpSpPr>
          <a:xfrm>
            <a:off x="0" y="148255"/>
            <a:ext cx="12192000" cy="6561490"/>
            <a:chOff x="0" y="148255"/>
            <a:chExt cx="12192000" cy="6561490"/>
          </a:xfrm>
        </p:grpSpPr>
        <p:pic>
          <p:nvPicPr>
            <p:cNvPr id="3" name="Imagem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48255"/>
              <a:ext cx="12192000" cy="6561490"/>
            </a:xfrm>
            <a:prstGeom prst="rect">
              <a:avLst/>
            </a:prstGeom>
          </p:spPr>
        </p:pic>
        <p:sp>
          <p:nvSpPr>
            <p:cNvPr id="4" name="Retângulo 3"/>
            <p:cNvSpPr/>
            <p:nvPr/>
          </p:nvSpPr>
          <p:spPr>
            <a:xfrm>
              <a:off x="4206240" y="617220"/>
              <a:ext cx="487680" cy="2057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6" name="Título 1"/>
          <p:cNvSpPr txBox="1">
            <a:spLocks/>
          </p:cNvSpPr>
          <p:nvPr/>
        </p:nvSpPr>
        <p:spPr>
          <a:xfrm>
            <a:off x="541020" y="482900"/>
            <a:ext cx="3909060" cy="63751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/>
              <a:t>E emite um relatório com custos estimados (INTERATIVO)</a:t>
            </a:r>
            <a:endParaRPr lang="pt-BR" sz="3600" dirty="0"/>
          </a:p>
        </p:txBody>
      </p:sp>
      <p:grpSp>
        <p:nvGrpSpPr>
          <p:cNvPr id="13" name="Agrupar 12">
            <a:extLst>
              <a:ext uri="{FF2B5EF4-FFF2-40B4-BE49-F238E27FC236}">
                <a16:creationId xmlns:a16="http://schemas.microsoft.com/office/drawing/2014/main" id="{A8694D54-FC5C-BD94-E14D-D65952C28613}"/>
              </a:ext>
            </a:extLst>
          </p:cNvPr>
          <p:cNvGrpSpPr/>
          <p:nvPr/>
        </p:nvGrpSpPr>
        <p:grpSpPr>
          <a:xfrm>
            <a:off x="7741922" y="2057400"/>
            <a:ext cx="3377502" cy="1637838"/>
            <a:chOff x="7741922" y="2057400"/>
            <a:chExt cx="3377502" cy="1637838"/>
          </a:xfrm>
        </p:grpSpPr>
        <p:cxnSp>
          <p:nvCxnSpPr>
            <p:cNvPr id="2" name="Conector de Seta Reta 1">
              <a:extLst>
                <a:ext uri="{FF2B5EF4-FFF2-40B4-BE49-F238E27FC236}">
                  <a16:creationId xmlns:a16="http://schemas.microsoft.com/office/drawing/2014/main" id="{FF00ED35-9F1A-22EE-3C77-B91861DF519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886825" y="2057400"/>
              <a:ext cx="1428750" cy="904325"/>
            </a:xfrm>
            <a:prstGeom prst="straightConnector1">
              <a:avLst/>
            </a:prstGeom>
            <a:ln w="41275">
              <a:solidFill>
                <a:schemeClr val="bg2">
                  <a:lumMod val="10000"/>
                </a:schemeClr>
              </a:solidFill>
              <a:tailEnd type="stealth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CaixaDeTexto 6">
              <a:extLst>
                <a:ext uri="{FF2B5EF4-FFF2-40B4-BE49-F238E27FC236}">
                  <a16:creationId xmlns:a16="http://schemas.microsoft.com/office/drawing/2014/main" id="{B0A0F1F1-0EAE-6831-2E2D-06A63ABEFF59}"/>
                </a:ext>
              </a:extLst>
            </p:cNvPr>
            <p:cNvSpPr txBox="1"/>
            <p:nvPr/>
          </p:nvSpPr>
          <p:spPr>
            <a:xfrm>
              <a:off x="9511726" y="2956574"/>
              <a:ext cx="1607698" cy="738664"/>
            </a:xfrm>
            <a:prstGeom prst="rect">
              <a:avLst/>
            </a:prstGeom>
            <a:noFill/>
            <a:ln>
              <a:solidFill>
                <a:schemeClr val="bg2">
                  <a:lumMod val="10000"/>
                </a:schemeClr>
              </a:solidFill>
            </a:ln>
          </p:spPr>
          <p:txBody>
            <a:bodyPr wrap="square">
              <a:spAutoFit/>
            </a:bodyPr>
            <a:lstStyle/>
            <a:p>
              <a:r>
                <a:rPr lang="pt-BR" sz="1400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Clique na linha das obras e veja as obras na tela</a:t>
              </a:r>
              <a:endParaRPr lang="pt-BR" sz="1400" dirty="0"/>
            </a:p>
          </p:txBody>
        </p:sp>
        <p:cxnSp>
          <p:nvCxnSpPr>
            <p:cNvPr id="9" name="Conector de Seta Reta 8">
              <a:extLst>
                <a:ext uri="{FF2B5EF4-FFF2-40B4-BE49-F238E27FC236}">
                  <a16:creationId xmlns:a16="http://schemas.microsoft.com/office/drawing/2014/main" id="{3258D85D-9FDD-CBBD-4769-7A45913A05C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741922" y="2577480"/>
              <a:ext cx="1769804" cy="763339"/>
            </a:xfrm>
            <a:prstGeom prst="straightConnector1">
              <a:avLst/>
            </a:prstGeom>
            <a:ln w="41275">
              <a:solidFill>
                <a:schemeClr val="bg2">
                  <a:lumMod val="10000"/>
                </a:schemeClr>
              </a:solidFill>
              <a:tailEnd type="stealth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Imagem 14">
            <a:extLst>
              <a:ext uri="{FF2B5EF4-FFF2-40B4-BE49-F238E27FC236}">
                <a16:creationId xmlns:a16="http://schemas.microsoft.com/office/drawing/2014/main" id="{14C8567B-810A-B966-E7B4-129CAB7E81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0273" y="1899605"/>
            <a:ext cx="603824" cy="123675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AE923387-0BF2-2ADC-9399-162191DD57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9010" y="1894104"/>
            <a:ext cx="467815" cy="122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937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/>
          <p:cNvGrpSpPr/>
          <p:nvPr/>
        </p:nvGrpSpPr>
        <p:grpSpPr>
          <a:xfrm>
            <a:off x="0" y="157046"/>
            <a:ext cx="12192000" cy="6543908"/>
            <a:chOff x="0" y="157046"/>
            <a:chExt cx="12192000" cy="6543908"/>
          </a:xfrm>
        </p:grpSpPr>
        <p:pic>
          <p:nvPicPr>
            <p:cNvPr id="2" name="Imagem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57046"/>
              <a:ext cx="12192000" cy="6543908"/>
            </a:xfrm>
            <a:prstGeom prst="rect">
              <a:avLst/>
            </a:prstGeom>
          </p:spPr>
        </p:pic>
        <p:sp>
          <p:nvSpPr>
            <p:cNvPr id="4" name="Retângulo 3"/>
            <p:cNvSpPr/>
            <p:nvPr/>
          </p:nvSpPr>
          <p:spPr>
            <a:xfrm>
              <a:off x="6583680" y="1280160"/>
              <a:ext cx="1310640" cy="1752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6" name="Título 1"/>
          <p:cNvSpPr txBox="1">
            <a:spLocks/>
          </p:cNvSpPr>
          <p:nvPr/>
        </p:nvSpPr>
        <p:spPr>
          <a:xfrm>
            <a:off x="571500" y="3080385"/>
            <a:ext cx="5905500" cy="2497455"/>
          </a:xfrm>
          <a:prstGeom prst="rect">
            <a:avLst/>
          </a:prstGeom>
          <a:solidFill>
            <a:schemeClr val="bg1">
              <a:alpha val="4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 fontScale="62500" lnSpcReduction="20000"/>
          </a:bodyPr>
          <a:lstStyle>
            <a:defPPr>
              <a:defRPr lang="pt-BR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400">
                <a:latin typeface="+mj-lt"/>
                <a:ea typeface="+mj-ea"/>
                <a:cs typeface="+mj-cs"/>
              </a:defRPr>
            </a:lvl1pPr>
          </a:lstStyle>
          <a:p>
            <a:r>
              <a:rPr lang="pt-BR" sz="5800" dirty="0"/>
              <a:t>E pode ainda separar as modificações por blocos de obras</a:t>
            </a:r>
          </a:p>
          <a:p>
            <a:endParaRPr lang="pt-BR" sz="5800" dirty="0"/>
          </a:p>
          <a:p>
            <a:pPr marL="571500" indent="-571500">
              <a:buFontTx/>
              <a:buChar char="-"/>
            </a:pPr>
            <a:r>
              <a:rPr lang="pt-BR" dirty="0"/>
              <a:t>Cores diferentes</a:t>
            </a:r>
          </a:p>
          <a:p>
            <a:pPr marL="571500" indent="-571500">
              <a:buFontTx/>
              <a:buChar char="-"/>
            </a:pPr>
            <a:r>
              <a:rPr lang="pt-BR" dirty="0"/>
              <a:t>Liga/desliga</a:t>
            </a:r>
          </a:p>
        </p:txBody>
      </p:sp>
    </p:spTree>
    <p:extLst>
      <p:ext uri="{BB962C8B-B14F-4D97-AF65-F5344CB8AC3E}">
        <p14:creationId xmlns:p14="http://schemas.microsoft.com/office/powerpoint/2010/main" val="1461579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6492"/>
            <a:ext cx="12192000" cy="6550736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497243" y="3813244"/>
            <a:ext cx="6866596" cy="22081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/>
              <a:t>Adicione a base geográfica(*) </a:t>
            </a:r>
            <a:r>
              <a:rPr lang="pt-BR" sz="3600" dirty="0"/>
              <a:t>para auxiliar as análises</a:t>
            </a:r>
          </a:p>
          <a:p>
            <a:pPr algn="just"/>
            <a:r>
              <a:rPr lang="pt-BR" sz="2800" dirty="0"/>
              <a:t>- Camadas com cores e estilos independentes</a:t>
            </a:r>
          </a:p>
          <a:p>
            <a:pPr algn="just"/>
            <a:r>
              <a:rPr lang="pt-BR" sz="2800" dirty="0"/>
              <a:t>-Ligue e desligue com um clique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7E0DD55-353E-1784-B9B4-A81DA38D950A}"/>
              </a:ext>
            </a:extLst>
          </p:cNvPr>
          <p:cNvSpPr txBox="1"/>
          <p:nvPr/>
        </p:nvSpPr>
        <p:spPr>
          <a:xfrm>
            <a:off x="497243" y="5924146"/>
            <a:ext cx="3647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i="1" dirty="0"/>
              <a:t>(*) Fonte: </a:t>
            </a:r>
            <a:r>
              <a:rPr lang="pt-BR" i="1" dirty="0" err="1"/>
              <a:t>Openstreetmap</a:t>
            </a:r>
            <a:endParaRPr lang="pt-BR" i="1" dirty="0"/>
          </a:p>
        </p:txBody>
      </p:sp>
    </p:spTree>
    <p:extLst>
      <p:ext uri="{BB962C8B-B14F-4D97-AF65-F5344CB8AC3E}">
        <p14:creationId xmlns:p14="http://schemas.microsoft.com/office/powerpoint/2010/main" val="4007021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8750"/>
            <a:ext cx="12192000" cy="6540500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769620" y="1854500"/>
            <a:ext cx="6423660" cy="6375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 coloque uma imagem do Google no fundo</a:t>
            </a:r>
            <a:endParaRPr lang="pt-BR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84380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/>
          <p:cNvGrpSpPr/>
          <p:nvPr/>
        </p:nvGrpSpPr>
        <p:grpSpPr>
          <a:xfrm>
            <a:off x="0" y="164077"/>
            <a:ext cx="12192000" cy="6529845"/>
            <a:chOff x="0" y="164077"/>
            <a:chExt cx="12192000" cy="6529845"/>
          </a:xfrm>
        </p:grpSpPr>
        <p:pic>
          <p:nvPicPr>
            <p:cNvPr id="3" name="Imagem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64077"/>
              <a:ext cx="12192000" cy="6529845"/>
            </a:xfrm>
            <a:prstGeom prst="rect">
              <a:avLst/>
            </a:prstGeom>
          </p:spPr>
        </p:pic>
        <p:pic>
          <p:nvPicPr>
            <p:cNvPr id="4" name="Imagem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1210" y="1268818"/>
              <a:ext cx="2723913" cy="1836663"/>
            </a:xfrm>
            <a:prstGeom prst="rect">
              <a:avLst/>
            </a:prstGeom>
          </p:spPr>
        </p:pic>
        <p:sp>
          <p:nvSpPr>
            <p:cNvPr id="5" name="Retângulo 4"/>
            <p:cNvSpPr/>
            <p:nvPr/>
          </p:nvSpPr>
          <p:spPr>
            <a:xfrm>
              <a:off x="765714" y="1311948"/>
              <a:ext cx="942753" cy="1701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6" name="Título 1"/>
          <p:cNvSpPr txBox="1">
            <a:spLocks/>
          </p:cNvSpPr>
          <p:nvPr/>
        </p:nvSpPr>
        <p:spPr>
          <a:xfrm>
            <a:off x="4957717" y="804039"/>
            <a:ext cx="6892910" cy="31188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/>
              <a:t>Adicione anotações e figuras para facilitar o trabalho</a:t>
            </a:r>
          </a:p>
          <a:p>
            <a:r>
              <a:rPr lang="pt-BR" dirty="0"/>
              <a:t> -</a:t>
            </a:r>
            <a:r>
              <a:rPr lang="pt-BR" sz="3500" dirty="0"/>
              <a:t> as anotações podem ser pesquisadas para serem localizadas na rede</a:t>
            </a:r>
          </a:p>
          <a:p>
            <a:r>
              <a:rPr lang="pt-BR" sz="3500" dirty="0"/>
              <a:t>- pode-se obter totais dentro das áreas das figuras </a:t>
            </a:r>
          </a:p>
        </p:txBody>
      </p:sp>
    </p:spTree>
    <p:extLst>
      <p:ext uri="{BB962C8B-B14F-4D97-AF65-F5344CB8AC3E}">
        <p14:creationId xmlns:p14="http://schemas.microsoft.com/office/powerpoint/2010/main" val="1043804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365" y="0"/>
            <a:ext cx="11371269" cy="6858000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769620" y="1854500"/>
            <a:ext cx="6423660" cy="6375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Exporte a rede para o AutoCAD</a:t>
            </a:r>
          </a:p>
          <a:p>
            <a: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Incluindo as obras</a:t>
            </a:r>
          </a:p>
        </p:txBody>
      </p:sp>
    </p:spTree>
    <p:extLst>
      <p:ext uri="{BB962C8B-B14F-4D97-AF65-F5344CB8AC3E}">
        <p14:creationId xmlns:p14="http://schemas.microsoft.com/office/powerpoint/2010/main" val="3904277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1696"/>
            <a:ext cx="12192000" cy="6534607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3078480" y="533400"/>
            <a:ext cx="6583680" cy="1295400"/>
          </a:xfrm>
          <a:prstGeom prst="rect">
            <a:avLst/>
          </a:prstGeom>
          <a:solidFill>
            <a:schemeClr val="bg1">
              <a:alpha val="3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 para o Google (em 3D)</a:t>
            </a:r>
            <a:endParaRPr lang="pt-BR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8955" y="1828800"/>
            <a:ext cx="3446409" cy="2088832"/>
          </a:xfrm>
          <a:prstGeom prst="rect">
            <a:avLst/>
          </a:prstGeom>
          <a:ln w="1905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cxnSp>
        <p:nvCxnSpPr>
          <p:cNvPr id="7" name="Conector de seta reta 6"/>
          <p:cNvCxnSpPr/>
          <p:nvPr/>
        </p:nvCxnSpPr>
        <p:spPr>
          <a:xfrm flipV="1">
            <a:off x="5097780" y="2773680"/>
            <a:ext cx="2819400" cy="937260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6444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8750"/>
            <a:ext cx="12192000" cy="65405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2A3808BB-2CC0-F6DC-E6F3-276849520C5F}"/>
              </a:ext>
            </a:extLst>
          </p:cNvPr>
          <p:cNvSpPr txBox="1"/>
          <p:nvPr/>
        </p:nvSpPr>
        <p:spPr>
          <a:xfrm>
            <a:off x="1884589" y="1072633"/>
            <a:ext cx="8968468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pt-BR" sz="4400" dirty="0">
                <a:solidFill>
                  <a:srgbClr val="52B6B8"/>
                </a:solidFill>
                <a:effectLst>
                  <a:outerShdw blurRad="50800" dist="50800" dir="2700000" algn="tl">
                    <a:schemeClr val="bg1">
                      <a:lumMod val="95000"/>
                      <a:alpha val="43000"/>
                    </a:schemeClr>
                  </a:outerShdw>
                </a:effectLst>
                <a:latin typeface="Phosphate Inline"/>
              </a:rPr>
              <a:t>FERRAMENTAS PARA ANÁLISE DE GERAÇÃO DISTRIBUÍDA</a:t>
            </a:r>
          </a:p>
        </p:txBody>
      </p:sp>
    </p:spTree>
    <p:extLst>
      <p:ext uri="{BB962C8B-B14F-4D97-AF65-F5344CB8AC3E}">
        <p14:creationId xmlns:p14="http://schemas.microsoft.com/office/powerpoint/2010/main" val="4221907834"/>
      </p:ext>
    </p:extLst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C79FF69A-3524-9339-38E6-23B211D650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8474" y="0"/>
            <a:ext cx="4895051" cy="6858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5634C79E-E6F8-E0B6-CAEF-2B3EAF9CED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3025" y="638174"/>
            <a:ext cx="9408209" cy="5640245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C913EACD-8616-72EB-9D2B-C8683DBC1631}"/>
              </a:ext>
            </a:extLst>
          </p:cNvPr>
          <p:cNvSpPr/>
          <p:nvPr/>
        </p:nvSpPr>
        <p:spPr>
          <a:xfrm>
            <a:off x="1524000" y="4916343"/>
            <a:ext cx="9324975" cy="1362076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90728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6458F3BE-4088-1CA4-F95F-35B533A7F9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87" y="161925"/>
            <a:ext cx="11477625" cy="653415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61133" y="319638"/>
            <a:ext cx="11669732" cy="832887"/>
          </a:xfrm>
        </p:spPr>
        <p:txBody>
          <a:bodyPr>
            <a:normAutofit/>
          </a:bodyPr>
          <a:lstStyle/>
          <a:p>
            <a:pPr algn="ctr"/>
            <a:r>
              <a:rPr lang="pt-BR" sz="49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GDs</a:t>
            </a:r>
            <a:r>
              <a:rPr lang="pt-BR" sz="49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EM ESTUDO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6E1D5B3-B76D-1C14-85E2-6B7E250B1CFE}"/>
              </a:ext>
            </a:extLst>
          </p:cNvPr>
          <p:cNvSpPr txBox="1"/>
          <p:nvPr/>
        </p:nvSpPr>
        <p:spPr>
          <a:xfrm>
            <a:off x="3038474" y="1520309"/>
            <a:ext cx="61150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Visualize e ligue ou desligue as que quiser considerar no estudo</a:t>
            </a:r>
            <a:endParaRPr lang="pt-BR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4F49176-A8F1-5EF4-B6C8-80C600DC0A97}"/>
              </a:ext>
            </a:extLst>
          </p:cNvPr>
          <p:cNvSpPr txBox="1"/>
          <p:nvPr/>
        </p:nvSpPr>
        <p:spPr>
          <a:xfrm>
            <a:off x="9568264" y="3781425"/>
            <a:ext cx="9949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Ligada</a:t>
            </a:r>
            <a:endParaRPr lang="pt-BR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B5A22A71-0FDF-A6B2-BE8C-9AC82BFCA660}"/>
              </a:ext>
            </a:extLst>
          </p:cNvPr>
          <p:cNvSpPr txBox="1"/>
          <p:nvPr/>
        </p:nvSpPr>
        <p:spPr>
          <a:xfrm>
            <a:off x="7053664" y="3186410"/>
            <a:ext cx="13664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Desligada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95525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8280CF1D-278F-AE55-96DE-8FF4809B34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2662" y="718456"/>
            <a:ext cx="1907850" cy="4926239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3187C93B-281E-8A4F-E624-FDAB591269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4929" y="641721"/>
            <a:ext cx="1971408" cy="5030742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E2116F0D-807B-0DF9-9854-AAE078A049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1471" y="1569118"/>
            <a:ext cx="2562114" cy="4057835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91433313-A681-EEB1-D029-D3BC41CBFF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664" y="1852346"/>
            <a:ext cx="3759192" cy="3645061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61133" y="319638"/>
            <a:ext cx="11669732" cy="1810720"/>
          </a:xfrm>
        </p:spPr>
        <p:txBody>
          <a:bodyPr>
            <a:normAutofit fontScale="90000"/>
          </a:bodyPr>
          <a:lstStyle/>
          <a:p>
            <a:br>
              <a:rPr lang="pt-BR" sz="49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pt-BR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-</a:t>
            </a:r>
            <a:r>
              <a:rPr lang="pt-BR" sz="32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Calcule em qualquer patamar</a:t>
            </a:r>
            <a:br>
              <a:rPr lang="pt-BR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pt-BR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-</a:t>
            </a:r>
            <a:r>
              <a:rPr lang="pt-BR" sz="32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Visualize o perfil</a:t>
            </a:r>
            <a:br>
              <a:rPr lang="pt-BR" sz="4900" i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endParaRPr lang="pt-BR" sz="49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68DED120-873C-7179-01FC-DD192E298A6C}"/>
              </a:ext>
            </a:extLst>
          </p:cNvPr>
          <p:cNvSpPr txBox="1"/>
          <p:nvPr/>
        </p:nvSpPr>
        <p:spPr>
          <a:xfrm>
            <a:off x="4408511" y="3215694"/>
            <a:ext cx="1619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Alimentadores</a:t>
            </a:r>
            <a:endParaRPr lang="pt-BR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85CDF586-6716-F449-FE29-7DAA20DAEC21}"/>
              </a:ext>
            </a:extLst>
          </p:cNvPr>
          <p:cNvSpPr txBox="1"/>
          <p:nvPr/>
        </p:nvSpPr>
        <p:spPr>
          <a:xfrm>
            <a:off x="399421" y="2390763"/>
            <a:ext cx="209296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Subestações e transformadores de subestações</a:t>
            </a:r>
            <a:endParaRPr lang="pt-BR" dirty="0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BB21E627-91F8-5C2D-6DE0-B375FAA9E591}"/>
              </a:ext>
            </a:extLst>
          </p:cNvPr>
          <p:cNvSpPr txBox="1"/>
          <p:nvPr/>
        </p:nvSpPr>
        <p:spPr>
          <a:xfrm>
            <a:off x="7325312" y="5626953"/>
            <a:ext cx="23127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Transformadores de distribuição</a:t>
            </a:r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4AF7263-28D6-CFC7-5264-7C9E20FEA202}"/>
              </a:ext>
            </a:extLst>
          </p:cNvPr>
          <p:cNvSpPr txBox="1"/>
          <p:nvPr/>
        </p:nvSpPr>
        <p:spPr>
          <a:xfrm>
            <a:off x="9516765" y="5643877"/>
            <a:ext cx="25622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Geração também pode ter perfil de carga</a:t>
            </a:r>
            <a:endParaRPr lang="pt-BR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4C43620B-0BE0-BA65-E4E2-2253931BD628}"/>
              </a:ext>
            </a:extLst>
          </p:cNvPr>
          <p:cNvSpPr txBox="1"/>
          <p:nvPr/>
        </p:nvSpPr>
        <p:spPr>
          <a:xfrm>
            <a:off x="4451359" y="5750778"/>
            <a:ext cx="25622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Patamares com inversão de fluxo</a:t>
            </a:r>
            <a:endParaRPr lang="pt-BR" dirty="0"/>
          </a:p>
        </p:txBody>
      </p: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FDAD200D-E61D-FB1A-DBF0-3E839607A537}"/>
              </a:ext>
            </a:extLst>
          </p:cNvPr>
          <p:cNvCxnSpPr>
            <a:cxnSpLocks/>
            <a:stCxn id="8" idx="0"/>
          </p:cNvCxnSpPr>
          <p:nvPr/>
        </p:nvCxnSpPr>
        <p:spPr>
          <a:xfrm flipH="1" flipV="1">
            <a:off x="5663682" y="5104447"/>
            <a:ext cx="68790" cy="646331"/>
          </a:xfrm>
          <a:prstGeom prst="straightConnector1">
            <a:avLst/>
          </a:prstGeom>
          <a:ln w="41275">
            <a:solidFill>
              <a:schemeClr val="bg2">
                <a:lumMod val="10000"/>
              </a:schemeClr>
            </a:solidFill>
            <a:tailEnd type="stealth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10C419A4-19A4-A7FB-8040-56B6352E418D}"/>
              </a:ext>
            </a:extLst>
          </p:cNvPr>
          <p:cNvSpPr txBox="1"/>
          <p:nvPr/>
        </p:nvSpPr>
        <p:spPr>
          <a:xfrm>
            <a:off x="190499" y="137725"/>
            <a:ext cx="11811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Patamares de Carga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496626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2" grpId="0"/>
      <p:bldP spid="3" grpId="0"/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1A4980DA-B552-7258-7671-9AAC0DC44B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7814" y="2315183"/>
            <a:ext cx="7515225" cy="942975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83C79A73-0497-8927-E952-40189FE65668}"/>
              </a:ext>
            </a:extLst>
          </p:cNvPr>
          <p:cNvSpPr/>
          <p:nvPr/>
        </p:nvSpPr>
        <p:spPr>
          <a:xfrm>
            <a:off x="5200650" y="2762250"/>
            <a:ext cx="1800225" cy="20002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7129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F75D5AD5-FC52-5185-390F-762FAA928A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6809"/>
            <a:ext cx="12192000" cy="5511191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6DC1959D-649C-C6C2-101F-E3D11FD5F1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4443" y="87549"/>
            <a:ext cx="2581275" cy="6524625"/>
          </a:xfrm>
          <a:prstGeom prst="rect">
            <a:avLst/>
          </a:prstGeom>
          <a:ln w="31750">
            <a:solidFill>
              <a:schemeClr val="accent1"/>
            </a:solidFill>
          </a:ln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2C19C351-4F10-B138-DF5B-3D02A0DA4601}"/>
              </a:ext>
            </a:extLst>
          </p:cNvPr>
          <p:cNvSpPr txBox="1"/>
          <p:nvPr/>
        </p:nvSpPr>
        <p:spPr>
          <a:xfrm>
            <a:off x="245622" y="87549"/>
            <a:ext cx="8733008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Análise de geração máxima</a:t>
            </a:r>
            <a:br>
              <a:rPr lang="pt-BR" sz="3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pt-BR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- Qual o maior valor de geração num determinado ponto?</a:t>
            </a:r>
            <a:br>
              <a:rPr lang="pt-BR" sz="3600" i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endParaRPr lang="pt-BR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7A607997-BF08-C190-3C28-137C5360B6E1}"/>
              </a:ext>
            </a:extLst>
          </p:cNvPr>
          <p:cNvSpPr txBox="1"/>
          <p:nvPr/>
        </p:nvSpPr>
        <p:spPr>
          <a:xfrm>
            <a:off x="5897392" y="4102404"/>
            <a:ext cx="258127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defPPr>
              <a:defRPr lang="pt-BR"/>
            </a:defPPr>
            <a:lvl1pPr>
              <a:defR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pt-BR" dirty="0"/>
              <a:t>Escolha o valor de partida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0489D918-7A49-BCC0-F86F-BFFA6872C370}"/>
              </a:ext>
            </a:extLst>
          </p:cNvPr>
          <p:cNvSpPr txBox="1"/>
          <p:nvPr/>
        </p:nvSpPr>
        <p:spPr>
          <a:xfrm>
            <a:off x="5897392" y="4471736"/>
            <a:ext cx="2581274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pt-BR" sz="1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Quer que bloqueie os </a:t>
            </a:r>
            <a:r>
              <a:rPr lang="pt-BR" sz="18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taps</a:t>
            </a:r>
            <a:r>
              <a:rPr lang="pt-BR" sz="1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de reguladores quando a GD entrar?</a:t>
            </a:r>
            <a:endParaRPr lang="pt-BR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C619BAEC-A32E-0612-AE26-D48C65195BF9}"/>
              </a:ext>
            </a:extLst>
          </p:cNvPr>
          <p:cNvSpPr txBox="1"/>
          <p:nvPr/>
        </p:nvSpPr>
        <p:spPr>
          <a:xfrm>
            <a:off x="330641" y="2245022"/>
            <a:ext cx="3317232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O AZ_PLAN calcula o maior valor possível, considerando ou não atuação de reguladores de tensão e fazendo duas análises, com e sem recondutoramento, para manter a sobretensão dentro dos limites.</a:t>
            </a:r>
          </a:p>
          <a:p>
            <a:r>
              <a:rPr lang="pt-BR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Também verifica inversão </a:t>
            </a:r>
            <a:r>
              <a:rPr lang="pt-BR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de fluxo.</a:t>
            </a:r>
            <a:endParaRPr lang="pt-BR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089B9BF-784E-B011-95CA-2234BF0174AD}"/>
              </a:ext>
            </a:extLst>
          </p:cNvPr>
          <p:cNvSpPr txBox="1"/>
          <p:nvPr/>
        </p:nvSpPr>
        <p:spPr>
          <a:xfrm>
            <a:off x="5897392" y="5395066"/>
            <a:ext cx="2581274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defPPr>
              <a:defRPr lang="pt-BR"/>
            </a:defPPr>
            <a:lvl1pPr>
              <a:defR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pt-BR" dirty="0"/>
              <a:t>Escolha um cabo para recondutoramento</a:t>
            </a:r>
          </a:p>
        </p:txBody>
      </p:sp>
      <p:cxnSp>
        <p:nvCxnSpPr>
          <p:cNvPr id="3" name="Conector de Seta Reta 2">
            <a:extLst>
              <a:ext uri="{FF2B5EF4-FFF2-40B4-BE49-F238E27FC236}">
                <a16:creationId xmlns:a16="http://schemas.microsoft.com/office/drawing/2014/main" id="{349ADCA3-90A2-1F23-43F2-1FFA8BA24DFD}"/>
              </a:ext>
            </a:extLst>
          </p:cNvPr>
          <p:cNvCxnSpPr>
            <a:cxnSpLocks/>
            <a:stCxn id="19" idx="3"/>
          </p:cNvCxnSpPr>
          <p:nvPr/>
        </p:nvCxnSpPr>
        <p:spPr>
          <a:xfrm>
            <a:off x="8478666" y="4287070"/>
            <a:ext cx="998709" cy="561155"/>
          </a:xfrm>
          <a:prstGeom prst="straightConnector1">
            <a:avLst/>
          </a:prstGeom>
          <a:ln w="41275">
            <a:solidFill>
              <a:schemeClr val="bg2">
                <a:lumMod val="10000"/>
              </a:schemeClr>
            </a:solidFill>
            <a:tailEnd type="stealth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10721FD9-0049-1501-DE86-1090376EEACC}"/>
              </a:ext>
            </a:extLst>
          </p:cNvPr>
          <p:cNvCxnSpPr>
            <a:cxnSpLocks/>
            <a:stCxn id="20" idx="3"/>
          </p:cNvCxnSpPr>
          <p:nvPr/>
        </p:nvCxnSpPr>
        <p:spPr>
          <a:xfrm>
            <a:off x="8478666" y="4933401"/>
            <a:ext cx="903459" cy="400725"/>
          </a:xfrm>
          <a:prstGeom prst="straightConnector1">
            <a:avLst/>
          </a:prstGeom>
          <a:ln w="41275">
            <a:solidFill>
              <a:schemeClr val="bg2">
                <a:lumMod val="10000"/>
              </a:schemeClr>
            </a:solidFill>
            <a:tailEnd type="stealth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00BECDE5-050B-316C-7271-57DC087B5C15}"/>
              </a:ext>
            </a:extLst>
          </p:cNvPr>
          <p:cNvCxnSpPr>
            <a:cxnSpLocks/>
            <a:stCxn id="2" idx="3"/>
          </p:cNvCxnSpPr>
          <p:nvPr/>
        </p:nvCxnSpPr>
        <p:spPr>
          <a:xfrm flipV="1">
            <a:off x="8478666" y="5557342"/>
            <a:ext cx="798684" cy="160890"/>
          </a:xfrm>
          <a:prstGeom prst="straightConnector1">
            <a:avLst/>
          </a:prstGeom>
          <a:ln w="41275">
            <a:solidFill>
              <a:schemeClr val="bg2">
                <a:lumMod val="10000"/>
              </a:schemeClr>
            </a:solidFill>
            <a:tailEnd type="stealth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eta: para Cima 16">
            <a:extLst>
              <a:ext uri="{FF2B5EF4-FFF2-40B4-BE49-F238E27FC236}">
                <a16:creationId xmlns:a16="http://schemas.microsoft.com/office/drawing/2014/main" id="{C056CF75-428B-EE26-4A0E-84F37F78A837}"/>
              </a:ext>
            </a:extLst>
          </p:cNvPr>
          <p:cNvSpPr/>
          <p:nvPr/>
        </p:nvSpPr>
        <p:spPr>
          <a:xfrm rot="4198115">
            <a:off x="6796985" y="1268599"/>
            <a:ext cx="885825" cy="4014323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4987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/>
      <p:bldP spid="2" grpId="0" animBg="1"/>
      <p:bldP spid="1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>
            <a:extLst>
              <a:ext uri="{FF2B5EF4-FFF2-40B4-BE49-F238E27FC236}">
                <a16:creationId xmlns:a16="http://schemas.microsoft.com/office/drawing/2014/main" id="{2C19C351-4F10-B138-DF5B-3D02A0DA4601}"/>
              </a:ext>
            </a:extLst>
          </p:cNvPr>
          <p:cNvSpPr txBox="1"/>
          <p:nvPr/>
        </p:nvSpPr>
        <p:spPr>
          <a:xfrm>
            <a:off x="245622" y="87549"/>
            <a:ext cx="6088503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Análise de geração máxima</a:t>
            </a:r>
            <a:br>
              <a:rPr lang="pt-BR" sz="3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pt-BR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- Qual o maior valor de geração num determinado ponto?</a:t>
            </a:r>
            <a:br>
              <a:rPr lang="pt-BR" sz="3600" i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endParaRPr lang="pt-BR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C619BAEC-A32E-0612-AE26-D48C65195BF9}"/>
              </a:ext>
            </a:extLst>
          </p:cNvPr>
          <p:cNvSpPr txBox="1"/>
          <p:nvPr/>
        </p:nvSpPr>
        <p:spPr>
          <a:xfrm>
            <a:off x="1561914" y="1885164"/>
            <a:ext cx="33172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u="sng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Relatório completo</a:t>
            </a:r>
            <a:endParaRPr lang="pt-BR" sz="2800" u="sng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966B982-E91D-EF99-15C2-2378625726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1716" y="0"/>
            <a:ext cx="5510284" cy="68580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0FEDA2CC-6181-C26C-556C-A1E26F12A987}"/>
              </a:ext>
            </a:extLst>
          </p:cNvPr>
          <p:cNvSpPr txBox="1"/>
          <p:nvPr/>
        </p:nvSpPr>
        <p:spPr>
          <a:xfrm>
            <a:off x="511616" y="2986723"/>
            <a:ext cx="25649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Várias condições da rede</a:t>
            </a:r>
            <a:endParaRPr lang="pt-BR" dirty="0"/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00690835-BC8A-F55D-39C4-94CD02E12858}"/>
              </a:ext>
            </a:extLst>
          </p:cNvPr>
          <p:cNvGrpSpPr/>
          <p:nvPr/>
        </p:nvGrpSpPr>
        <p:grpSpPr>
          <a:xfrm>
            <a:off x="3076575" y="3166811"/>
            <a:ext cx="3938516" cy="2367214"/>
            <a:chOff x="3076575" y="3166811"/>
            <a:chExt cx="3938516" cy="2367214"/>
          </a:xfrm>
        </p:grpSpPr>
        <p:cxnSp>
          <p:nvCxnSpPr>
            <p:cNvPr id="6" name="Conector de Seta Reta 5">
              <a:extLst>
                <a:ext uri="{FF2B5EF4-FFF2-40B4-BE49-F238E27FC236}">
                  <a16:creationId xmlns:a16="http://schemas.microsoft.com/office/drawing/2014/main" id="{8E610D4D-2FE9-C93D-0E1F-3B67469BAC87}"/>
                </a:ext>
              </a:extLst>
            </p:cNvPr>
            <p:cNvCxnSpPr>
              <a:cxnSpLocks/>
            </p:cNvCxnSpPr>
            <p:nvPr/>
          </p:nvCxnSpPr>
          <p:spPr>
            <a:xfrm>
              <a:off x="3152775" y="3166811"/>
              <a:ext cx="3786116" cy="330557"/>
            </a:xfrm>
            <a:prstGeom prst="straightConnector1">
              <a:avLst/>
            </a:prstGeom>
            <a:ln w="41275">
              <a:solidFill>
                <a:schemeClr val="bg2">
                  <a:lumMod val="10000"/>
                </a:schemeClr>
              </a:solidFill>
              <a:tailEnd type="stealth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de Seta Reta 12">
              <a:extLst>
                <a:ext uri="{FF2B5EF4-FFF2-40B4-BE49-F238E27FC236}">
                  <a16:creationId xmlns:a16="http://schemas.microsoft.com/office/drawing/2014/main" id="{D4F680E8-ABC5-0EE2-1F88-A5D992C36B16}"/>
                </a:ext>
              </a:extLst>
            </p:cNvPr>
            <p:cNvCxnSpPr>
              <a:cxnSpLocks/>
              <a:stCxn id="2" idx="3"/>
            </p:cNvCxnSpPr>
            <p:nvPr/>
          </p:nvCxnSpPr>
          <p:spPr>
            <a:xfrm>
              <a:off x="3076575" y="3171389"/>
              <a:ext cx="3786116" cy="1495861"/>
            </a:xfrm>
            <a:prstGeom prst="straightConnector1">
              <a:avLst/>
            </a:prstGeom>
            <a:ln w="41275">
              <a:solidFill>
                <a:schemeClr val="bg2">
                  <a:lumMod val="10000"/>
                </a:schemeClr>
              </a:solidFill>
              <a:tailEnd type="stealth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de Seta Reta 15">
              <a:extLst>
                <a:ext uri="{FF2B5EF4-FFF2-40B4-BE49-F238E27FC236}">
                  <a16:creationId xmlns:a16="http://schemas.microsoft.com/office/drawing/2014/main" id="{583EC70A-0D79-9D32-A45D-ADE559423271}"/>
                </a:ext>
              </a:extLst>
            </p:cNvPr>
            <p:cNvCxnSpPr>
              <a:cxnSpLocks/>
              <a:stCxn id="2" idx="3"/>
            </p:cNvCxnSpPr>
            <p:nvPr/>
          </p:nvCxnSpPr>
          <p:spPr>
            <a:xfrm>
              <a:off x="3076575" y="3171389"/>
              <a:ext cx="3938516" cy="2362636"/>
            </a:xfrm>
            <a:prstGeom prst="straightConnector1">
              <a:avLst/>
            </a:prstGeom>
            <a:ln w="41275">
              <a:solidFill>
                <a:schemeClr val="bg2">
                  <a:lumMod val="10000"/>
                </a:schemeClr>
              </a:solidFill>
              <a:tailEnd type="stealth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Agrupar 8">
            <a:extLst>
              <a:ext uri="{FF2B5EF4-FFF2-40B4-BE49-F238E27FC236}">
                <a16:creationId xmlns:a16="http://schemas.microsoft.com/office/drawing/2014/main" id="{4CCC7F82-342E-833C-9BBD-629A0637BD9E}"/>
              </a:ext>
            </a:extLst>
          </p:cNvPr>
          <p:cNvGrpSpPr/>
          <p:nvPr/>
        </p:nvGrpSpPr>
        <p:grpSpPr>
          <a:xfrm>
            <a:off x="9741341" y="5534025"/>
            <a:ext cx="2324101" cy="646331"/>
            <a:chOff x="9741341" y="5534025"/>
            <a:chExt cx="2324101" cy="646331"/>
          </a:xfrm>
        </p:grpSpPr>
        <p:sp>
          <p:nvSpPr>
            <p:cNvPr id="5" name="CaixaDeTexto 4">
              <a:extLst>
                <a:ext uri="{FF2B5EF4-FFF2-40B4-BE49-F238E27FC236}">
                  <a16:creationId xmlns:a16="http://schemas.microsoft.com/office/drawing/2014/main" id="{A999E2E9-12C1-D18F-A24A-16A7B11DB508}"/>
                </a:ext>
              </a:extLst>
            </p:cNvPr>
            <p:cNvSpPr txBox="1"/>
            <p:nvPr/>
          </p:nvSpPr>
          <p:spPr>
            <a:xfrm>
              <a:off x="10024358" y="5534025"/>
              <a:ext cx="2041084" cy="64633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r>
                <a:rPr lang="pt-BR" sz="1800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Quantidade de recondutoramento</a:t>
              </a:r>
              <a:endParaRPr lang="pt-BR" dirty="0"/>
            </a:p>
          </p:txBody>
        </p:sp>
        <p:cxnSp>
          <p:nvCxnSpPr>
            <p:cNvPr id="27" name="Conector de Seta Reta 26">
              <a:extLst>
                <a:ext uri="{FF2B5EF4-FFF2-40B4-BE49-F238E27FC236}">
                  <a16:creationId xmlns:a16="http://schemas.microsoft.com/office/drawing/2014/main" id="{B88404A8-E4D3-3CA8-0EEE-705E2B1822D7}"/>
                </a:ext>
              </a:extLst>
            </p:cNvPr>
            <p:cNvCxnSpPr>
              <a:cxnSpLocks/>
              <a:stCxn id="5" idx="1"/>
            </p:cNvCxnSpPr>
            <p:nvPr/>
          </p:nvCxnSpPr>
          <p:spPr>
            <a:xfrm flipH="1">
              <a:off x="9741341" y="5857191"/>
              <a:ext cx="283017" cy="138796"/>
            </a:xfrm>
            <a:prstGeom prst="straightConnector1">
              <a:avLst/>
            </a:prstGeom>
            <a:ln w="41275">
              <a:solidFill>
                <a:schemeClr val="bg2">
                  <a:lumMod val="10000"/>
                </a:schemeClr>
              </a:solidFill>
              <a:tailEnd type="stealth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Agrupar 7">
            <a:extLst>
              <a:ext uri="{FF2B5EF4-FFF2-40B4-BE49-F238E27FC236}">
                <a16:creationId xmlns:a16="http://schemas.microsoft.com/office/drawing/2014/main" id="{A514C7F3-8EEB-91AB-F23D-EE1DD13086B6}"/>
              </a:ext>
            </a:extLst>
          </p:cNvPr>
          <p:cNvGrpSpPr/>
          <p:nvPr/>
        </p:nvGrpSpPr>
        <p:grpSpPr>
          <a:xfrm>
            <a:off x="9741341" y="4477777"/>
            <a:ext cx="2374459" cy="923330"/>
            <a:chOff x="9741341" y="4477777"/>
            <a:chExt cx="2374459" cy="923330"/>
          </a:xfrm>
        </p:grpSpPr>
        <p:sp>
          <p:nvSpPr>
            <p:cNvPr id="4" name="CaixaDeTexto 3">
              <a:extLst>
                <a:ext uri="{FF2B5EF4-FFF2-40B4-BE49-F238E27FC236}">
                  <a16:creationId xmlns:a16="http://schemas.microsoft.com/office/drawing/2014/main" id="{7F7325DD-3534-3A46-4C04-C7DBBC72D1F3}"/>
                </a:ext>
              </a:extLst>
            </p:cNvPr>
            <p:cNvSpPr txBox="1"/>
            <p:nvPr/>
          </p:nvSpPr>
          <p:spPr>
            <a:xfrm>
              <a:off x="10704834" y="4477777"/>
              <a:ext cx="1410966" cy="92333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>
              <a:defPPr>
                <a:defRPr lang="pt-BR"/>
              </a:defPPr>
              <a:lvl1pPr>
                <a:defRPr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defRPr>
              </a:lvl1pPr>
            </a:lstStyle>
            <a:p>
              <a:r>
                <a:rPr lang="pt-BR" dirty="0"/>
                <a:t>Indicação da sobretensão</a:t>
              </a:r>
            </a:p>
            <a:p>
              <a:r>
                <a:rPr lang="pt-BR" sz="1600" dirty="0"/>
                <a:t>(limite 5%)</a:t>
              </a:r>
            </a:p>
          </p:txBody>
        </p:sp>
        <p:cxnSp>
          <p:nvCxnSpPr>
            <p:cNvPr id="24" name="Conector de Seta Reta 23">
              <a:extLst>
                <a:ext uri="{FF2B5EF4-FFF2-40B4-BE49-F238E27FC236}">
                  <a16:creationId xmlns:a16="http://schemas.microsoft.com/office/drawing/2014/main" id="{4AAEF01B-6C14-C836-6535-E625FD766B2D}"/>
                </a:ext>
              </a:extLst>
            </p:cNvPr>
            <p:cNvCxnSpPr>
              <a:cxnSpLocks/>
              <a:stCxn id="4" idx="1"/>
            </p:cNvCxnSpPr>
            <p:nvPr/>
          </p:nvCxnSpPr>
          <p:spPr>
            <a:xfrm flipH="1">
              <a:off x="9741341" y="4939442"/>
              <a:ext cx="963493" cy="271417"/>
            </a:xfrm>
            <a:prstGeom prst="straightConnector1">
              <a:avLst/>
            </a:prstGeom>
            <a:ln w="41275">
              <a:solidFill>
                <a:schemeClr val="bg2">
                  <a:lumMod val="10000"/>
                </a:schemeClr>
              </a:solidFill>
              <a:tailEnd type="stealth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ector de Seta Reta 29">
              <a:extLst>
                <a:ext uri="{FF2B5EF4-FFF2-40B4-BE49-F238E27FC236}">
                  <a16:creationId xmlns:a16="http://schemas.microsoft.com/office/drawing/2014/main" id="{2589C6C1-80DB-FC3B-193C-56EDBB7EA53B}"/>
                </a:ext>
              </a:extLst>
            </p:cNvPr>
            <p:cNvCxnSpPr>
              <a:cxnSpLocks/>
              <a:stCxn id="4" idx="1"/>
            </p:cNvCxnSpPr>
            <p:nvPr/>
          </p:nvCxnSpPr>
          <p:spPr>
            <a:xfrm flipH="1" flipV="1">
              <a:off x="10220384" y="4510089"/>
              <a:ext cx="484450" cy="429353"/>
            </a:xfrm>
            <a:prstGeom prst="straightConnector1">
              <a:avLst/>
            </a:prstGeom>
            <a:ln w="41275">
              <a:solidFill>
                <a:schemeClr val="bg2">
                  <a:lumMod val="10000"/>
                </a:schemeClr>
              </a:solidFill>
              <a:tailEnd type="stealth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Retângulo 9">
            <a:extLst>
              <a:ext uri="{FF2B5EF4-FFF2-40B4-BE49-F238E27FC236}">
                <a16:creationId xmlns:a16="http://schemas.microsoft.com/office/drawing/2014/main" id="{516BF228-7445-17F4-FB50-0D0DD537DF09}"/>
              </a:ext>
            </a:extLst>
          </p:cNvPr>
          <p:cNvSpPr/>
          <p:nvPr/>
        </p:nvSpPr>
        <p:spPr>
          <a:xfrm>
            <a:off x="6862691" y="4939442"/>
            <a:ext cx="2795659" cy="14690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4DC961CA-9202-B11D-4650-8F7AF536FA6C}"/>
              </a:ext>
            </a:extLst>
          </p:cNvPr>
          <p:cNvSpPr/>
          <p:nvPr/>
        </p:nvSpPr>
        <p:spPr>
          <a:xfrm>
            <a:off x="6945682" y="6150122"/>
            <a:ext cx="2795659" cy="14690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9273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ACA0180-5FBF-3CF9-3B49-873BC71D92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8551"/>
            <a:ext cx="12192000" cy="55077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2C19C351-4F10-B138-DF5B-3D02A0DA4601}"/>
              </a:ext>
            </a:extLst>
          </p:cNvPr>
          <p:cNvSpPr txBox="1"/>
          <p:nvPr/>
        </p:nvSpPr>
        <p:spPr>
          <a:xfrm>
            <a:off x="245622" y="87549"/>
            <a:ext cx="873300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Análise de ponto de geração</a:t>
            </a:r>
            <a:br>
              <a:rPr lang="pt-BR" sz="3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pt-BR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- Qual o local da rede para gerar o valor desejado?</a:t>
            </a:r>
            <a:endParaRPr lang="pt-BR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C619BAEC-A32E-0612-AE26-D48C65195BF9}"/>
              </a:ext>
            </a:extLst>
          </p:cNvPr>
          <p:cNvSpPr txBox="1"/>
          <p:nvPr/>
        </p:nvSpPr>
        <p:spPr>
          <a:xfrm>
            <a:off x="330641" y="2245022"/>
            <a:ext cx="331723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O AZ_PLAN desloca a geração pela rede até um ponto onde ela se torna viável</a:t>
            </a:r>
            <a:endParaRPr lang="pt-BR" dirty="0"/>
          </a:p>
        </p:txBody>
      </p:sp>
      <p:grpSp>
        <p:nvGrpSpPr>
          <p:cNvPr id="13" name="Agrupar 12">
            <a:extLst>
              <a:ext uri="{FF2B5EF4-FFF2-40B4-BE49-F238E27FC236}">
                <a16:creationId xmlns:a16="http://schemas.microsoft.com/office/drawing/2014/main" id="{32B64F39-F627-7409-9A43-1F7475313407}"/>
              </a:ext>
            </a:extLst>
          </p:cNvPr>
          <p:cNvGrpSpPr/>
          <p:nvPr/>
        </p:nvGrpSpPr>
        <p:grpSpPr>
          <a:xfrm>
            <a:off x="5897392" y="0"/>
            <a:ext cx="5833963" cy="6581775"/>
            <a:chOff x="5897392" y="0"/>
            <a:chExt cx="5833963" cy="6581775"/>
          </a:xfrm>
        </p:grpSpPr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7A607997-BF08-C190-3C28-137C5360B6E1}"/>
                </a:ext>
              </a:extLst>
            </p:cNvPr>
            <p:cNvSpPr txBox="1"/>
            <p:nvPr/>
          </p:nvSpPr>
          <p:spPr>
            <a:xfrm>
              <a:off x="5897392" y="4102404"/>
              <a:ext cx="2581274" cy="3693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>
              <a:defPPr>
                <a:defRPr lang="pt-BR"/>
              </a:defPPr>
              <a:lvl1pPr>
                <a:defRPr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defRPr>
              </a:lvl1pPr>
            </a:lstStyle>
            <a:p>
              <a:r>
                <a:rPr lang="pt-BR" dirty="0"/>
                <a:t>Fixe o valor desejado</a:t>
              </a:r>
            </a:p>
          </p:txBody>
        </p:sp>
        <p:sp>
          <p:nvSpPr>
            <p:cNvPr id="20" name="CaixaDeTexto 19">
              <a:extLst>
                <a:ext uri="{FF2B5EF4-FFF2-40B4-BE49-F238E27FC236}">
                  <a16:creationId xmlns:a16="http://schemas.microsoft.com/office/drawing/2014/main" id="{0489D918-7A49-BCC0-F86F-BFFA6872C370}"/>
                </a:ext>
              </a:extLst>
            </p:cNvPr>
            <p:cNvSpPr txBox="1"/>
            <p:nvPr/>
          </p:nvSpPr>
          <p:spPr>
            <a:xfrm>
              <a:off x="5897392" y="4471736"/>
              <a:ext cx="2581274" cy="92333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r>
                <a:rPr lang="pt-BR" sz="1800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Quer que bloqueie os </a:t>
              </a:r>
              <a:r>
                <a:rPr lang="pt-BR" sz="1800" dirty="0" err="1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taps</a:t>
              </a:r>
              <a:r>
                <a:rPr lang="pt-BR" sz="1800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 de reguladores quando a GD entrar?</a:t>
              </a:r>
              <a:endParaRPr lang="pt-BR" dirty="0"/>
            </a:p>
          </p:txBody>
        </p:sp>
        <p:sp>
          <p:nvSpPr>
            <p:cNvPr id="2" name="CaixaDeTexto 1">
              <a:extLst>
                <a:ext uri="{FF2B5EF4-FFF2-40B4-BE49-F238E27FC236}">
                  <a16:creationId xmlns:a16="http://schemas.microsoft.com/office/drawing/2014/main" id="{0089B9BF-784E-B011-95CA-2234BF0174AD}"/>
                </a:ext>
              </a:extLst>
            </p:cNvPr>
            <p:cNvSpPr txBox="1"/>
            <p:nvPr/>
          </p:nvSpPr>
          <p:spPr>
            <a:xfrm>
              <a:off x="5897392" y="5395066"/>
              <a:ext cx="2581274" cy="64633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>
              <a:defPPr>
                <a:defRPr lang="pt-BR"/>
              </a:defPPr>
              <a:lvl1pPr>
                <a:defRPr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defRPr>
              </a:lvl1pPr>
            </a:lstStyle>
            <a:p>
              <a:r>
                <a:rPr lang="pt-BR" dirty="0"/>
                <a:t>Escolha um cabo para recondutoramento</a:t>
              </a:r>
            </a:p>
          </p:txBody>
        </p:sp>
        <p:sp>
          <p:nvSpPr>
            <p:cNvPr id="17" name="Seta: para Cima 16">
              <a:extLst>
                <a:ext uri="{FF2B5EF4-FFF2-40B4-BE49-F238E27FC236}">
                  <a16:creationId xmlns:a16="http://schemas.microsoft.com/office/drawing/2014/main" id="{C056CF75-428B-EE26-4A0E-84F37F78A837}"/>
                </a:ext>
              </a:extLst>
            </p:cNvPr>
            <p:cNvSpPr/>
            <p:nvPr/>
          </p:nvSpPr>
          <p:spPr>
            <a:xfrm rot="4198115">
              <a:off x="7629243" y="1851014"/>
              <a:ext cx="885825" cy="2242626"/>
            </a:xfrm>
            <a:prstGeom prst="up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9" name="Imagem 8">
              <a:extLst>
                <a:ext uri="{FF2B5EF4-FFF2-40B4-BE49-F238E27FC236}">
                  <a16:creationId xmlns:a16="http://schemas.microsoft.com/office/drawing/2014/main" id="{DE3C00E0-1B1E-F418-2E3E-7AC4F4CB74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40555" y="0"/>
              <a:ext cx="2590800" cy="6581775"/>
            </a:xfrm>
            <a:prstGeom prst="rect">
              <a:avLst/>
            </a:prstGeom>
          </p:spPr>
        </p:pic>
        <p:cxnSp>
          <p:nvCxnSpPr>
            <p:cNvPr id="3" name="Conector de Seta Reta 2">
              <a:extLst>
                <a:ext uri="{FF2B5EF4-FFF2-40B4-BE49-F238E27FC236}">
                  <a16:creationId xmlns:a16="http://schemas.microsoft.com/office/drawing/2014/main" id="{349ADCA3-90A2-1F23-43F2-1FFA8BA24DFD}"/>
                </a:ext>
              </a:extLst>
            </p:cNvPr>
            <p:cNvCxnSpPr>
              <a:cxnSpLocks/>
              <a:stCxn id="19" idx="3"/>
            </p:cNvCxnSpPr>
            <p:nvPr/>
          </p:nvCxnSpPr>
          <p:spPr>
            <a:xfrm>
              <a:off x="8478666" y="4287070"/>
              <a:ext cx="998709" cy="561155"/>
            </a:xfrm>
            <a:prstGeom prst="straightConnector1">
              <a:avLst/>
            </a:prstGeom>
            <a:ln w="41275">
              <a:solidFill>
                <a:schemeClr val="bg2">
                  <a:lumMod val="10000"/>
                </a:schemeClr>
              </a:solidFill>
              <a:tailEnd type="stealth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ector de Seta Reta 5">
              <a:extLst>
                <a:ext uri="{FF2B5EF4-FFF2-40B4-BE49-F238E27FC236}">
                  <a16:creationId xmlns:a16="http://schemas.microsoft.com/office/drawing/2014/main" id="{10721FD9-0049-1501-DE86-1090376EEACC}"/>
                </a:ext>
              </a:extLst>
            </p:cNvPr>
            <p:cNvCxnSpPr>
              <a:cxnSpLocks/>
              <a:stCxn id="20" idx="3"/>
            </p:cNvCxnSpPr>
            <p:nvPr/>
          </p:nvCxnSpPr>
          <p:spPr>
            <a:xfrm>
              <a:off x="8478666" y="4933401"/>
              <a:ext cx="903459" cy="400725"/>
            </a:xfrm>
            <a:prstGeom prst="straightConnector1">
              <a:avLst/>
            </a:prstGeom>
            <a:ln w="41275">
              <a:solidFill>
                <a:schemeClr val="bg2">
                  <a:lumMod val="10000"/>
                </a:schemeClr>
              </a:solidFill>
              <a:tailEnd type="stealth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ctor de Seta Reta 10">
              <a:extLst>
                <a:ext uri="{FF2B5EF4-FFF2-40B4-BE49-F238E27FC236}">
                  <a16:creationId xmlns:a16="http://schemas.microsoft.com/office/drawing/2014/main" id="{00BECDE5-050B-316C-7271-57DC087B5C15}"/>
                </a:ext>
              </a:extLst>
            </p:cNvPr>
            <p:cNvCxnSpPr>
              <a:cxnSpLocks/>
              <a:stCxn id="2" idx="3"/>
            </p:cNvCxnSpPr>
            <p:nvPr/>
          </p:nvCxnSpPr>
          <p:spPr>
            <a:xfrm flipV="1">
              <a:off x="8478666" y="5557342"/>
              <a:ext cx="798684" cy="160890"/>
            </a:xfrm>
            <a:prstGeom prst="straightConnector1">
              <a:avLst/>
            </a:prstGeom>
            <a:ln w="41275">
              <a:solidFill>
                <a:schemeClr val="bg2">
                  <a:lumMod val="10000"/>
                </a:schemeClr>
              </a:solidFill>
              <a:tailEnd type="stealth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65198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Imagem 41">
            <a:extLst>
              <a:ext uri="{FF2B5EF4-FFF2-40B4-BE49-F238E27FC236}">
                <a16:creationId xmlns:a16="http://schemas.microsoft.com/office/drawing/2014/main" id="{78781D48-A1B9-DBFD-A568-E9081B4D49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3715" y="0"/>
            <a:ext cx="7649003" cy="6858000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2C19C351-4F10-B138-DF5B-3D02A0DA4601}"/>
              </a:ext>
            </a:extLst>
          </p:cNvPr>
          <p:cNvSpPr txBox="1"/>
          <p:nvPr/>
        </p:nvSpPr>
        <p:spPr>
          <a:xfrm>
            <a:off x="245622" y="87548"/>
            <a:ext cx="430809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Análise de ponto de geração</a:t>
            </a:r>
            <a:br>
              <a:rPr lang="pt-BR" sz="3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endParaRPr lang="pt-BR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C619BAEC-A32E-0612-AE26-D48C65195BF9}"/>
              </a:ext>
            </a:extLst>
          </p:cNvPr>
          <p:cNvSpPr txBox="1"/>
          <p:nvPr/>
        </p:nvSpPr>
        <p:spPr>
          <a:xfrm>
            <a:off x="741053" y="1822706"/>
            <a:ext cx="33172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u="sng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Relatório completo</a:t>
            </a:r>
            <a:endParaRPr lang="pt-BR" sz="2800" u="sng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FEDA2CC-6181-C26C-556C-A1E26F12A987}"/>
              </a:ext>
            </a:extLst>
          </p:cNvPr>
          <p:cNvSpPr txBox="1"/>
          <p:nvPr/>
        </p:nvSpPr>
        <p:spPr>
          <a:xfrm>
            <a:off x="511616" y="2986723"/>
            <a:ext cx="25649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Várias condições da rede</a:t>
            </a:r>
            <a:endParaRPr lang="pt-BR" dirty="0"/>
          </a:p>
        </p:txBody>
      </p:sp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8E610D4D-2FE9-C93D-0E1F-3B67469BAC87}"/>
              </a:ext>
            </a:extLst>
          </p:cNvPr>
          <p:cNvCxnSpPr>
            <a:cxnSpLocks/>
            <a:stCxn id="2" idx="3"/>
          </p:cNvCxnSpPr>
          <p:nvPr/>
        </p:nvCxnSpPr>
        <p:spPr>
          <a:xfrm>
            <a:off x="3076575" y="3171389"/>
            <a:ext cx="1733550" cy="0"/>
          </a:xfrm>
          <a:prstGeom prst="straightConnector1">
            <a:avLst/>
          </a:prstGeom>
          <a:ln w="41275">
            <a:solidFill>
              <a:schemeClr val="bg2">
                <a:lumMod val="10000"/>
              </a:schemeClr>
            </a:solidFill>
            <a:tailEnd type="stealth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de Seta Reta 12">
            <a:extLst>
              <a:ext uri="{FF2B5EF4-FFF2-40B4-BE49-F238E27FC236}">
                <a16:creationId xmlns:a16="http://schemas.microsoft.com/office/drawing/2014/main" id="{D4F680E8-ABC5-0EE2-1F88-A5D992C36B16}"/>
              </a:ext>
            </a:extLst>
          </p:cNvPr>
          <p:cNvCxnSpPr>
            <a:cxnSpLocks/>
            <a:stCxn id="2" idx="3"/>
          </p:cNvCxnSpPr>
          <p:nvPr/>
        </p:nvCxnSpPr>
        <p:spPr>
          <a:xfrm>
            <a:off x="3076575" y="3171389"/>
            <a:ext cx="1802571" cy="1181318"/>
          </a:xfrm>
          <a:prstGeom prst="straightConnector1">
            <a:avLst/>
          </a:prstGeom>
          <a:ln w="41275">
            <a:solidFill>
              <a:schemeClr val="bg2">
                <a:lumMod val="10000"/>
              </a:schemeClr>
            </a:solidFill>
            <a:tailEnd type="stealth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de Seta Reta 15">
            <a:extLst>
              <a:ext uri="{FF2B5EF4-FFF2-40B4-BE49-F238E27FC236}">
                <a16:creationId xmlns:a16="http://schemas.microsoft.com/office/drawing/2014/main" id="{583EC70A-0D79-9D32-A45D-ADE559423271}"/>
              </a:ext>
            </a:extLst>
          </p:cNvPr>
          <p:cNvCxnSpPr>
            <a:cxnSpLocks/>
            <a:stCxn id="2" idx="3"/>
          </p:cNvCxnSpPr>
          <p:nvPr/>
        </p:nvCxnSpPr>
        <p:spPr>
          <a:xfrm>
            <a:off x="3076575" y="3171389"/>
            <a:ext cx="1733550" cy="2124511"/>
          </a:xfrm>
          <a:prstGeom prst="straightConnector1">
            <a:avLst/>
          </a:prstGeom>
          <a:ln w="41275">
            <a:solidFill>
              <a:schemeClr val="bg2">
                <a:lumMod val="10000"/>
              </a:schemeClr>
            </a:solidFill>
            <a:tailEnd type="stealth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2" name="Agrupar 51">
            <a:extLst>
              <a:ext uri="{FF2B5EF4-FFF2-40B4-BE49-F238E27FC236}">
                <a16:creationId xmlns:a16="http://schemas.microsoft.com/office/drawing/2014/main" id="{3354AD0E-0F29-3898-C333-FECC061E8EED}"/>
              </a:ext>
            </a:extLst>
          </p:cNvPr>
          <p:cNvGrpSpPr/>
          <p:nvPr/>
        </p:nvGrpSpPr>
        <p:grpSpPr>
          <a:xfrm>
            <a:off x="8329988" y="4972734"/>
            <a:ext cx="2821932" cy="1142316"/>
            <a:chOff x="8329988" y="4972734"/>
            <a:chExt cx="2821932" cy="1142316"/>
          </a:xfrm>
        </p:grpSpPr>
        <p:sp>
          <p:nvSpPr>
            <p:cNvPr id="4" name="CaixaDeTexto 3">
              <a:extLst>
                <a:ext uri="{FF2B5EF4-FFF2-40B4-BE49-F238E27FC236}">
                  <a16:creationId xmlns:a16="http://schemas.microsoft.com/office/drawing/2014/main" id="{7F7325DD-3534-3A46-4C04-C7DBBC72D1F3}"/>
                </a:ext>
              </a:extLst>
            </p:cNvPr>
            <p:cNvSpPr txBox="1"/>
            <p:nvPr/>
          </p:nvSpPr>
          <p:spPr>
            <a:xfrm>
              <a:off x="9740954" y="4972734"/>
              <a:ext cx="1410966" cy="64633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>
              <a:defPPr>
                <a:defRPr lang="pt-BR"/>
              </a:defPPr>
              <a:lvl1pPr>
                <a:defRPr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defRPr>
              </a:lvl1pPr>
            </a:lstStyle>
            <a:p>
              <a:r>
                <a:rPr lang="pt-BR" dirty="0"/>
                <a:t>Indicação do ponto viável</a:t>
              </a:r>
            </a:p>
          </p:txBody>
        </p:sp>
        <p:cxnSp>
          <p:nvCxnSpPr>
            <p:cNvPr id="24" name="Conector de Seta Reta 23">
              <a:extLst>
                <a:ext uri="{FF2B5EF4-FFF2-40B4-BE49-F238E27FC236}">
                  <a16:creationId xmlns:a16="http://schemas.microsoft.com/office/drawing/2014/main" id="{4AAEF01B-6C14-C836-6535-E625FD766B2D}"/>
                </a:ext>
              </a:extLst>
            </p:cNvPr>
            <p:cNvCxnSpPr>
              <a:cxnSpLocks/>
              <a:stCxn id="4" idx="1"/>
            </p:cNvCxnSpPr>
            <p:nvPr/>
          </p:nvCxnSpPr>
          <p:spPr>
            <a:xfrm flipH="1">
              <a:off x="8329988" y="5295900"/>
              <a:ext cx="1410966" cy="819150"/>
            </a:xfrm>
            <a:prstGeom prst="straightConnector1">
              <a:avLst/>
            </a:prstGeom>
            <a:ln w="41275">
              <a:solidFill>
                <a:schemeClr val="bg2">
                  <a:lumMod val="10000"/>
                </a:schemeClr>
              </a:solidFill>
              <a:tailEnd type="stealth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ector de Seta Reta 29">
              <a:extLst>
                <a:ext uri="{FF2B5EF4-FFF2-40B4-BE49-F238E27FC236}">
                  <a16:creationId xmlns:a16="http://schemas.microsoft.com/office/drawing/2014/main" id="{2589C6C1-80DB-FC3B-193C-56EDBB7EA53B}"/>
                </a:ext>
              </a:extLst>
            </p:cNvPr>
            <p:cNvCxnSpPr>
              <a:cxnSpLocks/>
              <a:stCxn id="4" idx="1"/>
            </p:cNvCxnSpPr>
            <p:nvPr/>
          </p:nvCxnSpPr>
          <p:spPr>
            <a:xfrm flipH="1" flipV="1">
              <a:off x="9334500" y="4972734"/>
              <a:ext cx="406454" cy="323166"/>
            </a:xfrm>
            <a:prstGeom prst="straightConnector1">
              <a:avLst/>
            </a:prstGeom>
            <a:ln w="41275">
              <a:solidFill>
                <a:schemeClr val="bg2">
                  <a:lumMod val="10000"/>
                </a:schemeClr>
              </a:solidFill>
              <a:tailEnd type="stealth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Retângulo 2">
            <a:extLst>
              <a:ext uri="{FF2B5EF4-FFF2-40B4-BE49-F238E27FC236}">
                <a16:creationId xmlns:a16="http://schemas.microsoft.com/office/drawing/2014/main" id="{1AC14CF5-EA67-6B8C-B3DF-833ECCF5C2BF}"/>
              </a:ext>
            </a:extLst>
          </p:cNvPr>
          <p:cNvSpPr/>
          <p:nvPr/>
        </p:nvSpPr>
        <p:spPr>
          <a:xfrm>
            <a:off x="4810126" y="4905375"/>
            <a:ext cx="4533900" cy="18097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2270BCA-E4CD-96BB-409C-EEDA72AD9029}"/>
              </a:ext>
            </a:extLst>
          </p:cNvPr>
          <p:cNvSpPr/>
          <p:nvPr/>
        </p:nvSpPr>
        <p:spPr>
          <a:xfrm>
            <a:off x="4800600" y="6115050"/>
            <a:ext cx="4533900" cy="18097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6240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B6753B2F-5630-C755-F386-700CE3F557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046"/>
          <a:stretch/>
        </p:blipFill>
        <p:spPr>
          <a:xfrm>
            <a:off x="1738180" y="863806"/>
            <a:ext cx="9244145" cy="51303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64158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1696"/>
            <a:ext cx="12192000" cy="6534607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2371725" y="742950"/>
            <a:ext cx="9820275" cy="108585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Exportação para o Google</a:t>
            </a:r>
            <a:endParaRPr lang="pt-BR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63D3E2A4-8564-F446-CA8C-59B06DD915D1}"/>
              </a:ext>
            </a:extLst>
          </p:cNvPr>
          <p:cNvGrpSpPr/>
          <p:nvPr/>
        </p:nvGrpSpPr>
        <p:grpSpPr>
          <a:xfrm>
            <a:off x="5097780" y="1828800"/>
            <a:ext cx="6287584" cy="2858273"/>
            <a:chOff x="5097780" y="1828800"/>
            <a:chExt cx="6287584" cy="2858273"/>
          </a:xfrm>
        </p:grpSpPr>
        <p:grpSp>
          <p:nvGrpSpPr>
            <p:cNvPr id="3" name="Agrupar 2">
              <a:extLst>
                <a:ext uri="{FF2B5EF4-FFF2-40B4-BE49-F238E27FC236}">
                  <a16:creationId xmlns:a16="http://schemas.microsoft.com/office/drawing/2014/main" id="{294A58E7-698C-7869-8CA7-BD1739924DCD}"/>
                </a:ext>
              </a:extLst>
            </p:cNvPr>
            <p:cNvGrpSpPr/>
            <p:nvPr/>
          </p:nvGrpSpPr>
          <p:grpSpPr>
            <a:xfrm>
              <a:off x="5097780" y="1828800"/>
              <a:ext cx="6287584" cy="2088832"/>
              <a:chOff x="5097780" y="1828800"/>
              <a:chExt cx="6287584" cy="2088832"/>
            </a:xfrm>
          </p:grpSpPr>
          <p:pic>
            <p:nvPicPr>
              <p:cNvPr id="4" name="Imagem 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938955" y="1828800"/>
                <a:ext cx="3446409" cy="2088832"/>
              </a:xfrm>
              <a:prstGeom prst="rect">
                <a:avLst/>
              </a:prstGeom>
              <a:ln w="19050">
                <a:solidFill>
                  <a:schemeClr val="accent4">
                    <a:lumMod val="60000"/>
                    <a:lumOff val="40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</p:pic>
          <p:cxnSp>
            <p:nvCxnSpPr>
              <p:cNvPr id="7" name="Conector de seta reta 6"/>
              <p:cNvCxnSpPr/>
              <p:nvPr/>
            </p:nvCxnSpPr>
            <p:spPr>
              <a:xfrm flipV="1">
                <a:off x="5097780" y="2773680"/>
                <a:ext cx="2819400" cy="937260"/>
              </a:xfrm>
              <a:prstGeom prst="straightConnector1">
                <a:avLst/>
              </a:prstGeom>
              <a:ln w="76200">
                <a:tailEnd type="triangle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</p:grpSp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27312585-03AD-683A-743E-5D2BFC466252}"/>
                </a:ext>
              </a:extLst>
            </p:cNvPr>
            <p:cNvSpPr txBox="1"/>
            <p:nvPr/>
          </p:nvSpPr>
          <p:spPr>
            <a:xfrm>
              <a:off x="8107114" y="3917632"/>
              <a:ext cx="3110089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4400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  <a:cs typeface="+mj-cs"/>
                </a:rPr>
                <a:t>(em 3D)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67060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8750"/>
            <a:ext cx="12192000" cy="65405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2A3808BB-2CC0-F6DC-E6F3-276849520C5F}"/>
              </a:ext>
            </a:extLst>
          </p:cNvPr>
          <p:cNvSpPr txBox="1"/>
          <p:nvPr/>
        </p:nvSpPr>
        <p:spPr>
          <a:xfrm>
            <a:off x="1884589" y="1072633"/>
            <a:ext cx="8968468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pt-BR" sz="4400" dirty="0">
                <a:solidFill>
                  <a:srgbClr val="52B6B8"/>
                </a:solidFill>
                <a:effectLst>
                  <a:outerShdw blurRad="50800" dist="50800" dir="2700000" algn="tl">
                    <a:schemeClr val="bg1">
                      <a:lumMod val="95000"/>
                      <a:alpha val="43000"/>
                    </a:schemeClr>
                  </a:outerShdw>
                </a:effectLst>
                <a:latin typeface="Phosphate Inline"/>
              </a:rPr>
              <a:t>CONVERSÃO DE BASES DO BDGD</a:t>
            </a:r>
          </a:p>
          <a:p>
            <a:pPr marL="0" indent="0" algn="ctr">
              <a:buNone/>
            </a:pPr>
            <a:r>
              <a:rPr lang="pt-BR" sz="4400" dirty="0">
                <a:solidFill>
                  <a:srgbClr val="52B6B8"/>
                </a:solidFill>
                <a:effectLst>
                  <a:outerShdw blurRad="50800" dist="50800" dir="2700000" algn="tl">
                    <a:schemeClr val="bg1">
                      <a:lumMod val="95000"/>
                      <a:alpha val="43000"/>
                    </a:schemeClr>
                  </a:outerShdw>
                </a:effectLst>
                <a:latin typeface="Phosphate Inline"/>
              </a:rPr>
              <a:t>EXEMPLOS</a:t>
            </a:r>
          </a:p>
        </p:txBody>
      </p:sp>
    </p:spTree>
    <p:extLst>
      <p:ext uri="{BB962C8B-B14F-4D97-AF65-F5344CB8AC3E}">
        <p14:creationId xmlns:p14="http://schemas.microsoft.com/office/powerpoint/2010/main" val="603258255"/>
      </p:ext>
    </p:extLst>
  </p:cSld>
  <p:clrMapOvr>
    <a:masterClrMapping/>
  </p:clrMapOvr>
  <p:transition spd="slow" advClick="0" advTm="3000">
    <p:push dir="u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84A10B9E-E8A6-D737-4BDC-6317B8A09A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3735"/>
            <a:ext cx="12192000" cy="607053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A233332A-7413-B84E-91B1-D5C826B0FE76}"/>
              </a:ext>
            </a:extLst>
          </p:cNvPr>
          <p:cNvSpPr txBox="1"/>
          <p:nvPr/>
        </p:nvSpPr>
        <p:spPr>
          <a:xfrm>
            <a:off x="931871" y="1189117"/>
            <a:ext cx="483409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pt-BR" sz="4400" dirty="0">
                <a:effectLst>
                  <a:outerShdw blurRad="50800" dist="50800" dir="2700000" algn="tl">
                    <a:schemeClr val="bg1">
                      <a:lumMod val="95000"/>
                      <a:alpha val="43000"/>
                    </a:schemeClr>
                  </a:outerShdw>
                </a:effectLst>
                <a:latin typeface="Phosphate Inline"/>
              </a:rPr>
              <a:t>CERIM</a:t>
            </a:r>
          </a:p>
        </p:txBody>
      </p:sp>
    </p:spTree>
    <p:extLst>
      <p:ext uri="{BB962C8B-B14F-4D97-AF65-F5344CB8AC3E}">
        <p14:creationId xmlns:p14="http://schemas.microsoft.com/office/powerpoint/2010/main" val="3991817091"/>
      </p:ext>
    </p:extLst>
  </p:cSld>
  <p:clrMapOvr>
    <a:masterClrMapping/>
  </p:clrMapOvr>
  <p:transition spd="slow" advClick="0">
    <p:wip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B14A8690-E5A2-FB65-BF05-8D97C73BC1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9466"/>
            <a:ext cx="12192000" cy="6079067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2A3808BB-2CC0-F6DC-E6F3-276849520C5F}"/>
              </a:ext>
            </a:extLst>
          </p:cNvPr>
          <p:cNvSpPr txBox="1"/>
          <p:nvPr/>
        </p:nvSpPr>
        <p:spPr>
          <a:xfrm>
            <a:off x="931871" y="1189117"/>
            <a:ext cx="483409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pt-BR" sz="4400" dirty="0">
                <a:effectLst>
                  <a:outerShdw blurRad="50800" dist="50800" dir="2700000" algn="tl">
                    <a:schemeClr val="bg1">
                      <a:lumMod val="95000"/>
                      <a:alpha val="43000"/>
                    </a:schemeClr>
                  </a:outerShdw>
                </a:effectLst>
                <a:latin typeface="Phosphate Inline"/>
              </a:rPr>
              <a:t>CERNHE</a:t>
            </a:r>
          </a:p>
        </p:txBody>
      </p:sp>
    </p:spTree>
    <p:extLst>
      <p:ext uri="{BB962C8B-B14F-4D97-AF65-F5344CB8AC3E}">
        <p14:creationId xmlns:p14="http://schemas.microsoft.com/office/powerpoint/2010/main" val="336028203"/>
      </p:ext>
    </p:extLst>
  </p:cSld>
  <p:clrMapOvr>
    <a:masterClrMapping/>
  </p:clrMapOvr>
  <p:transition spd="slow">
    <p:wip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2C525300-2AE2-00A4-B87F-41EDFB701F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7354"/>
            <a:ext cx="12192000" cy="6083291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2A3808BB-2CC0-F6DC-E6F3-276849520C5F}"/>
              </a:ext>
            </a:extLst>
          </p:cNvPr>
          <p:cNvSpPr txBox="1"/>
          <p:nvPr/>
        </p:nvSpPr>
        <p:spPr>
          <a:xfrm>
            <a:off x="931871" y="1189117"/>
            <a:ext cx="483409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pt-BR" sz="4400" dirty="0">
                <a:effectLst>
                  <a:outerShdw blurRad="50800" dist="50800" dir="2700000" algn="tl">
                    <a:schemeClr val="bg1">
                      <a:lumMod val="95000"/>
                      <a:alpha val="43000"/>
                    </a:schemeClr>
                  </a:outerShdw>
                </a:effectLst>
                <a:latin typeface="Phosphate Inline"/>
              </a:rPr>
              <a:t>CERIPA</a:t>
            </a:r>
          </a:p>
        </p:txBody>
      </p:sp>
    </p:spTree>
    <p:extLst>
      <p:ext uri="{BB962C8B-B14F-4D97-AF65-F5344CB8AC3E}">
        <p14:creationId xmlns:p14="http://schemas.microsoft.com/office/powerpoint/2010/main" val="328426080"/>
      </p:ext>
    </p:extLst>
  </p:cSld>
  <p:clrMapOvr>
    <a:masterClrMapping/>
  </p:clrMapOvr>
  <p:transition spd="slow">
    <p:wip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093D298E-71E1-E3AF-6073-CA8BCC9625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1590"/>
            <a:ext cx="12192000" cy="6074819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2A3808BB-2CC0-F6DC-E6F3-276849520C5F}"/>
              </a:ext>
            </a:extLst>
          </p:cNvPr>
          <p:cNvSpPr txBox="1"/>
          <p:nvPr/>
        </p:nvSpPr>
        <p:spPr>
          <a:xfrm>
            <a:off x="931871" y="1189117"/>
            <a:ext cx="483409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pt-BR" sz="4400" dirty="0">
                <a:effectLst>
                  <a:outerShdw blurRad="50800" dist="50800" dir="2700000" algn="tl">
                    <a:schemeClr val="bg1">
                      <a:lumMod val="95000"/>
                      <a:alpha val="43000"/>
                    </a:schemeClr>
                  </a:outerShdw>
                </a:effectLst>
                <a:latin typeface="Phosphate Inline"/>
              </a:rPr>
              <a:t>CEMIRIM</a:t>
            </a:r>
          </a:p>
        </p:txBody>
      </p:sp>
    </p:spTree>
    <p:extLst>
      <p:ext uri="{BB962C8B-B14F-4D97-AF65-F5344CB8AC3E}">
        <p14:creationId xmlns:p14="http://schemas.microsoft.com/office/powerpoint/2010/main" val="3390550519"/>
      </p:ext>
    </p:extLst>
  </p:cSld>
  <p:clrMapOvr>
    <a:masterClrMapping/>
  </p:clrMapOvr>
  <p:transition spd="slow">
    <p:wip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" y="97790"/>
            <a:ext cx="12192000" cy="6540500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1059180" y="358140"/>
            <a:ext cx="3909060" cy="1844040"/>
          </a:xfrm>
          <a:prstGeom prst="rect">
            <a:avLst/>
          </a:prstGeom>
          <a:effectLst>
            <a:outerShdw blurRad="50800" dist="38100" dir="2700000" algn="tl" rotWithShape="0">
              <a:srgbClr val="FFFF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dirty="0"/>
              <a:t>TEM MAIS, mas os slides acabaram</a:t>
            </a:r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1653540" y="2286000"/>
            <a:ext cx="9997440" cy="299466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AZ_PLAN foi concebido para FACILITAR o trabalho. Inclusive as novas necessidades exigidas pela ANEEL.</a:t>
            </a:r>
          </a:p>
          <a:p>
            <a:r>
              <a:rPr lang="pt-B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 ágil, fácil de usar e com muitos recursos.</a:t>
            </a:r>
          </a:p>
          <a:p>
            <a:r>
              <a:rPr lang="pt-B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 pode ter customizações para as necessidades da empresa.</a:t>
            </a:r>
          </a:p>
          <a:p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1487481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750"/>
                            </p:stCondLst>
                            <p:childTnLst>
                              <p:par>
                                <p:cTn id="10" presetID="14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Conexões Digitais">
            <a:extLst>
              <a:ext uri="{FF2B5EF4-FFF2-40B4-BE49-F238E27FC236}">
                <a16:creationId xmlns:a16="http://schemas.microsoft.com/office/drawing/2014/main" id="{A5E5FD43-9723-4782-E12F-BDA5A74E194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265" t="9091" r="3502" b="-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64566F53-DBDA-2B29-0739-9FCFF94CD511}"/>
              </a:ext>
            </a:extLst>
          </p:cNvPr>
          <p:cNvSpPr txBox="1"/>
          <p:nvPr/>
        </p:nvSpPr>
        <p:spPr>
          <a:xfrm>
            <a:off x="522515" y="807914"/>
            <a:ext cx="11000791" cy="174201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Aft>
                <a:spcPts val="1200"/>
              </a:spcAft>
              <a:tabLst>
                <a:tab pos="825500" algn="l"/>
                <a:tab pos="1651000" algn="l"/>
                <a:tab pos="2476500" algn="l"/>
                <a:tab pos="3302000" algn="l"/>
                <a:tab pos="4127500" algn="l"/>
                <a:tab pos="4953000" algn="l"/>
                <a:tab pos="5778500" algn="l"/>
              </a:tabLst>
            </a:pPr>
            <a:r>
              <a:rPr lang="pt-BR" sz="5400" i="1" dirty="0">
                <a:solidFill>
                  <a:srgbClr val="52B6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  <a:ea typeface="Phosphate Inline"/>
                <a:cs typeface="Phosphate Inline"/>
              </a:rPr>
              <a:t>Orion</a:t>
            </a:r>
            <a:endParaRPr lang="pt-BR" sz="24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"/>
              <a:ea typeface="Helvetica Neue"/>
              <a:cs typeface="Helvetica Neue"/>
            </a:endParaRPr>
          </a:p>
          <a:p>
            <a:pPr algn="ctr">
              <a:lnSpc>
                <a:spcPct val="90000"/>
              </a:lnSpc>
              <a:spcAft>
                <a:spcPts val="1200"/>
              </a:spcAft>
              <a:tabLst>
                <a:tab pos="825500" algn="l"/>
                <a:tab pos="1651000" algn="l"/>
                <a:tab pos="2476500" algn="l"/>
                <a:tab pos="3302000" algn="l"/>
                <a:tab pos="4127500" algn="l"/>
                <a:tab pos="4953000" algn="l"/>
                <a:tab pos="5778500" algn="l"/>
              </a:tabLst>
            </a:pPr>
            <a:r>
              <a:rPr lang="pt-BR" sz="5400" dirty="0">
                <a:solidFill>
                  <a:srgbClr val="52B6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osphate Inline"/>
                <a:ea typeface="Phosphate Inline"/>
                <a:cs typeface="Phosphate Inline"/>
              </a:rPr>
              <a:t>Soluções de Engenharia</a:t>
            </a:r>
            <a:endParaRPr lang="pt-BR" sz="24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54EB99D-0E56-0044-5B8B-723AD474F691}"/>
              </a:ext>
            </a:extLst>
          </p:cNvPr>
          <p:cNvSpPr txBox="1"/>
          <p:nvPr/>
        </p:nvSpPr>
        <p:spPr>
          <a:xfrm>
            <a:off x="3014663" y="5803070"/>
            <a:ext cx="6162674" cy="744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Aft>
                <a:spcPts val="1200"/>
              </a:spcAft>
              <a:tabLst>
                <a:tab pos="825500" algn="l"/>
                <a:tab pos="1651000" algn="l"/>
                <a:tab pos="2476500" algn="l"/>
                <a:tab pos="3302000" algn="l"/>
                <a:tab pos="4127500" algn="l"/>
                <a:tab pos="4953000" algn="l"/>
                <a:tab pos="5778500" algn="l"/>
              </a:tabLst>
            </a:pPr>
            <a:r>
              <a:rPr lang="pt-BR" sz="1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osphate Inline"/>
                <a:ea typeface="Phosphate Inline"/>
                <a:cs typeface="Phosphate Inline"/>
              </a:rPr>
              <a:t>Whatsapp</a:t>
            </a:r>
            <a:r>
              <a:rPr lang="pt-BR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osphate Inline"/>
                <a:ea typeface="Phosphate Inline"/>
                <a:cs typeface="Phosphate Inline"/>
              </a:rPr>
              <a:t>: (19) 98803-6498</a:t>
            </a:r>
          </a:p>
          <a:p>
            <a:pPr algn="ctr">
              <a:lnSpc>
                <a:spcPct val="90000"/>
              </a:lnSpc>
              <a:spcAft>
                <a:spcPts val="1200"/>
              </a:spcAft>
              <a:tabLst>
                <a:tab pos="825500" algn="l"/>
                <a:tab pos="1651000" algn="l"/>
                <a:tab pos="2476500" algn="l"/>
                <a:tab pos="3302000" algn="l"/>
                <a:tab pos="4127500" algn="l"/>
                <a:tab pos="4953000" algn="l"/>
                <a:tab pos="5778500" algn="l"/>
              </a:tabLst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osphate Inline"/>
                <a:ea typeface="Helvetica Neue"/>
                <a:cs typeface="Helvetica Neue"/>
              </a:rPr>
              <a:t>E-mail: orion.solucoes3@gmail.com</a:t>
            </a:r>
            <a:endParaRPr lang="pt-BR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"/>
              <a:ea typeface="Helvetica Neue"/>
              <a:cs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881609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25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</p:bld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2281</TotalTime>
  <Words>762</Words>
  <Application>Microsoft Office PowerPoint</Application>
  <PresentationFormat>Widescreen</PresentationFormat>
  <Paragraphs>115</Paragraphs>
  <Slides>41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41</vt:i4>
      </vt:variant>
    </vt:vector>
  </HeadingPairs>
  <TitlesOfParts>
    <vt:vector size="48" baseType="lpstr">
      <vt:lpstr>Arial</vt:lpstr>
      <vt:lpstr>Calibri</vt:lpstr>
      <vt:lpstr>Calibri Light</vt:lpstr>
      <vt:lpstr>Franklin Gothic Heavy</vt:lpstr>
      <vt:lpstr>Helvetica Neue</vt:lpstr>
      <vt:lpstr>Phosphate Inline</vt:lpstr>
      <vt:lpstr>Tema do Office</vt:lpstr>
      <vt:lpstr>Apresentação do PowerPoint</vt:lpstr>
      <vt:lpstr>AZ_PLAN</vt:lpstr>
      <vt:lpstr>Apresentação do PowerPoint</vt:lpstr>
      <vt:lpstr>Visualize a rede geograficamente</vt:lpstr>
      <vt:lpstr>Consulte com um clique os elementos da rede</vt:lpstr>
      <vt:lpstr>Apresentação do PowerPoint</vt:lpstr>
      <vt:lpstr>Faça pesquisas gráficas rapidamente</vt:lpstr>
      <vt:lpstr>Trabalhe com patamares de carga </vt:lpstr>
      <vt:lpstr>Apresentação do PowerPoint</vt:lpstr>
      <vt:lpstr>Calcule a rede inteira com um clique (a CERIM é calculada em dois segundos) - O cálculo é para o ano base e um ano horizonte (com cargas projetadas)</vt:lpstr>
      <vt:lpstr>Mapas temáticos de queda de tensão e sobrecarga com um clique</vt:lpstr>
      <vt:lpstr>Gráfico de queda de tensão interativo</vt:lpstr>
      <vt:lpstr>Gráficos comparativos interativos de subestações e alimentadores - corrente - queda de tensão - perdas - número de consumidores</vt:lpstr>
      <vt:lpstr>CURTO-CIRCUITO Escolha qualquer trecho ou equipamento da rede e calcule os níveis de curto com um clique.</vt:lpstr>
      <vt:lpstr>ANTES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GDs EM ESTUDO</vt:lpstr>
      <vt:lpstr> -Calcule em qualquer patamar -Visualize o perfil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Rene</dc:creator>
  <cp:lastModifiedBy>Luis Rene Manhaes</cp:lastModifiedBy>
  <cp:revision>37</cp:revision>
  <dcterms:created xsi:type="dcterms:W3CDTF">2021-08-29T20:26:54Z</dcterms:created>
  <dcterms:modified xsi:type="dcterms:W3CDTF">2025-05-15T13:54:11Z</dcterms:modified>
</cp:coreProperties>
</file>